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3"/>
  </p:notesMasterIdLst>
  <p:handoutMasterIdLst>
    <p:handoutMasterId r:id="rId64"/>
  </p:handoutMasterIdLst>
  <p:sldIdLst>
    <p:sldId id="327" r:id="rId5"/>
    <p:sldId id="330" r:id="rId6"/>
    <p:sldId id="331" r:id="rId7"/>
    <p:sldId id="332" r:id="rId8"/>
    <p:sldId id="298" r:id="rId9"/>
    <p:sldId id="262" r:id="rId10"/>
    <p:sldId id="263" r:id="rId11"/>
    <p:sldId id="353" r:id="rId12"/>
    <p:sldId id="354" r:id="rId13"/>
    <p:sldId id="264" r:id="rId14"/>
    <p:sldId id="338" r:id="rId15"/>
    <p:sldId id="356" r:id="rId16"/>
    <p:sldId id="266" r:id="rId17"/>
    <p:sldId id="265" r:id="rId18"/>
    <p:sldId id="276" r:id="rId19"/>
    <p:sldId id="303" r:id="rId20"/>
    <p:sldId id="293" r:id="rId21"/>
    <p:sldId id="277"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41" r:id="rId43"/>
    <p:sldId id="342" r:id="rId44"/>
    <p:sldId id="343" r:id="rId45"/>
    <p:sldId id="344" r:id="rId46"/>
    <p:sldId id="345" r:id="rId47"/>
    <p:sldId id="319" r:id="rId48"/>
    <p:sldId id="321" r:id="rId49"/>
    <p:sldId id="322" r:id="rId50"/>
    <p:sldId id="323" r:id="rId51"/>
    <p:sldId id="324" r:id="rId52"/>
    <p:sldId id="288" r:id="rId53"/>
    <p:sldId id="352" r:id="rId54"/>
    <p:sldId id="320" r:id="rId55"/>
    <p:sldId id="274" r:id="rId56"/>
    <p:sldId id="358" r:id="rId57"/>
    <p:sldId id="360" r:id="rId58"/>
    <p:sldId id="359" r:id="rId59"/>
    <p:sldId id="275" r:id="rId60"/>
    <p:sldId id="361" r:id="rId61"/>
    <p:sldId id="329" r:id="rId6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F2F4F8"/>
    <a:srgbClr val="FF5050"/>
    <a:srgbClr val="0948CB"/>
    <a:srgbClr val="0B49CB"/>
    <a:srgbClr val="121619"/>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B2B0F2F-2F86-49C9-BB52-00E1CC314D17}" v="575" dt="2024-04-29T17:16:29.36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86" autoAdjust="0"/>
    <p:restoredTop sz="96135" autoAdjust="0"/>
  </p:normalViewPr>
  <p:slideViewPr>
    <p:cSldViewPr snapToGrid="0" snapToObjects="1">
      <p:cViewPr varScale="1">
        <p:scale>
          <a:sx n="103" d="100"/>
          <a:sy n="103" d="100"/>
        </p:scale>
        <p:origin x="1170"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D7A3D7-6F3F-45F0-97BA-9A67B24848F1}"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E204FCB0-1368-4543-87DD-DE3E4733C89E}">
      <dgm:prSet phldrT="[Text]"/>
      <dgm:spPr>
        <a:solidFill>
          <a:schemeClr val="accent1"/>
        </a:solidFill>
      </dgm:spPr>
      <dgm:t>
        <a:bodyPr/>
        <a:lstStyle/>
        <a:p>
          <a:r>
            <a:rPr lang="en-US" dirty="0"/>
            <a:t>Identify Missing Values.</a:t>
          </a:r>
        </a:p>
      </dgm:t>
    </dgm:pt>
    <dgm:pt modelId="{C4A3D34B-BED3-4CAD-8FEE-167A554E3193}" type="parTrans" cxnId="{56553D63-1836-46E4-976A-37AD71DA0E03}">
      <dgm:prSet/>
      <dgm:spPr/>
      <dgm:t>
        <a:bodyPr/>
        <a:lstStyle/>
        <a:p>
          <a:endParaRPr lang="en-US"/>
        </a:p>
      </dgm:t>
    </dgm:pt>
    <dgm:pt modelId="{644FAD82-3527-4325-9E81-DF3CA3BC7B74}" type="sibTrans" cxnId="{56553D63-1836-46E4-976A-37AD71DA0E03}">
      <dgm:prSet/>
      <dgm:spPr/>
      <dgm:t>
        <a:bodyPr/>
        <a:lstStyle/>
        <a:p>
          <a:endParaRPr lang="en-US" dirty="0"/>
        </a:p>
      </dgm:t>
    </dgm:pt>
    <dgm:pt modelId="{421599D9-8E81-430B-BA3F-E0456A4CCFB4}">
      <dgm:prSet phldrT="[Text]"/>
      <dgm:spPr/>
      <dgm:t>
        <a:bodyPr/>
        <a:lstStyle/>
        <a:p>
          <a:r>
            <a:rPr lang="en-US" dirty="0"/>
            <a:t>Count observations (rows and columns).</a:t>
          </a:r>
        </a:p>
      </dgm:t>
    </dgm:pt>
    <dgm:pt modelId="{D446BD6F-2CB3-4504-A325-D0CD2361FF7D}" type="parTrans" cxnId="{32BBEA1F-8FB3-43A2-AFAA-D64CC0326C5E}">
      <dgm:prSet/>
      <dgm:spPr/>
      <dgm:t>
        <a:bodyPr/>
        <a:lstStyle/>
        <a:p>
          <a:endParaRPr lang="en-US"/>
        </a:p>
      </dgm:t>
    </dgm:pt>
    <dgm:pt modelId="{6A8B65FA-023E-4265-852B-532BC97D24B9}" type="sibTrans" cxnId="{32BBEA1F-8FB3-43A2-AFAA-D64CC0326C5E}">
      <dgm:prSet/>
      <dgm:spPr/>
      <dgm:t>
        <a:bodyPr/>
        <a:lstStyle/>
        <a:p>
          <a:endParaRPr lang="en-US" dirty="0"/>
        </a:p>
      </dgm:t>
    </dgm:pt>
    <dgm:pt modelId="{08F26A9D-57FC-4142-A102-53C172D28964}">
      <dgm:prSet phldrT="[Text]"/>
      <dgm:spPr/>
      <dgm:t>
        <a:bodyPr/>
        <a:lstStyle/>
        <a:p>
          <a:r>
            <a:rPr lang="en-US" dirty="0"/>
            <a:t>Identify variables type (String, Numeric, Boolean).</a:t>
          </a:r>
        </a:p>
      </dgm:t>
    </dgm:pt>
    <dgm:pt modelId="{E864F3E3-6CF5-4863-ACF2-47617CE66852}" type="parTrans" cxnId="{3B448390-7AF6-4C94-AEEA-EED57365616F}">
      <dgm:prSet/>
      <dgm:spPr/>
      <dgm:t>
        <a:bodyPr/>
        <a:lstStyle/>
        <a:p>
          <a:endParaRPr lang="en-US"/>
        </a:p>
      </dgm:t>
    </dgm:pt>
    <dgm:pt modelId="{D644295A-0147-4BC4-892E-46EBBA5B2ED8}" type="sibTrans" cxnId="{3B448390-7AF6-4C94-AEEA-EED57365616F}">
      <dgm:prSet/>
      <dgm:spPr/>
      <dgm:t>
        <a:bodyPr/>
        <a:lstStyle/>
        <a:p>
          <a:endParaRPr lang="en-US" dirty="0"/>
        </a:p>
      </dgm:t>
    </dgm:pt>
    <dgm:pt modelId="{CC2D1A86-6462-4FC8-A71D-3C30BE7D662A}">
      <dgm:prSet/>
      <dgm:spPr/>
      <dgm:t>
        <a:bodyPr/>
        <a:lstStyle/>
        <a:p>
          <a:r>
            <a:rPr lang="en-US" dirty="0"/>
            <a:t>Perform value counts to get familiar with the data.</a:t>
          </a:r>
        </a:p>
      </dgm:t>
    </dgm:pt>
    <dgm:pt modelId="{89F4C34A-F13A-4210-96A1-06E3667C7D67}" type="parTrans" cxnId="{8A28FE01-77F8-499C-B2D4-58F68B0EEC58}">
      <dgm:prSet/>
      <dgm:spPr/>
      <dgm:t>
        <a:bodyPr/>
        <a:lstStyle/>
        <a:p>
          <a:endParaRPr lang="en-US"/>
        </a:p>
      </dgm:t>
    </dgm:pt>
    <dgm:pt modelId="{5781CB9F-49A4-4B0A-B2B0-BEAFC812F626}" type="sibTrans" cxnId="{8A28FE01-77F8-499C-B2D4-58F68B0EEC58}">
      <dgm:prSet/>
      <dgm:spPr/>
      <dgm:t>
        <a:bodyPr/>
        <a:lstStyle/>
        <a:p>
          <a:endParaRPr lang="en-US" dirty="0"/>
        </a:p>
      </dgm:t>
    </dgm:pt>
    <dgm:pt modelId="{3B717FF1-0077-4D4D-AF66-148A90813202}">
      <dgm:prSet/>
      <dgm:spPr/>
      <dgm:t>
        <a:bodyPr/>
        <a:lstStyle/>
        <a:p>
          <a:r>
            <a:rPr lang="en-US" dirty="0"/>
            <a:t>Create new  column “Class” to represent success or failure.</a:t>
          </a:r>
        </a:p>
      </dgm:t>
    </dgm:pt>
    <dgm:pt modelId="{2F2FCFFB-589D-4F03-B8D2-6E03B98B6837}" type="parTrans" cxnId="{4FF981A2-37E5-4F50-97AF-EE3F301F6AA2}">
      <dgm:prSet/>
      <dgm:spPr/>
      <dgm:t>
        <a:bodyPr/>
        <a:lstStyle/>
        <a:p>
          <a:endParaRPr lang="en-US"/>
        </a:p>
      </dgm:t>
    </dgm:pt>
    <dgm:pt modelId="{772B0B2D-12D3-45B7-8B85-8FD1A66B8C6E}" type="sibTrans" cxnId="{4FF981A2-37E5-4F50-97AF-EE3F301F6AA2}">
      <dgm:prSet/>
      <dgm:spPr/>
      <dgm:t>
        <a:bodyPr/>
        <a:lstStyle/>
        <a:p>
          <a:endParaRPr lang="en-US"/>
        </a:p>
      </dgm:t>
    </dgm:pt>
    <dgm:pt modelId="{B4413088-9C20-4948-9972-6B043A3B6272}" type="pres">
      <dgm:prSet presAssocID="{DAD7A3D7-6F3F-45F0-97BA-9A67B24848F1}" presName="Name0" presStyleCnt="0">
        <dgm:presLayoutVars>
          <dgm:dir/>
          <dgm:resizeHandles val="exact"/>
        </dgm:presLayoutVars>
      </dgm:prSet>
      <dgm:spPr/>
    </dgm:pt>
    <dgm:pt modelId="{D5E79806-3B8E-4648-AB7D-BE8E5698E720}" type="pres">
      <dgm:prSet presAssocID="{E204FCB0-1368-4543-87DD-DE3E4733C89E}" presName="node" presStyleLbl="node1" presStyleIdx="0" presStyleCnt="5">
        <dgm:presLayoutVars>
          <dgm:bulletEnabled val="1"/>
        </dgm:presLayoutVars>
      </dgm:prSet>
      <dgm:spPr/>
    </dgm:pt>
    <dgm:pt modelId="{760FD1DB-4599-4B14-BDE1-6B27D259627D}" type="pres">
      <dgm:prSet presAssocID="{644FAD82-3527-4325-9E81-DF3CA3BC7B74}" presName="sibTrans" presStyleLbl="sibTrans2D1" presStyleIdx="0" presStyleCnt="4"/>
      <dgm:spPr/>
    </dgm:pt>
    <dgm:pt modelId="{C5656E83-A56E-45DD-B213-BE470CB94BCF}" type="pres">
      <dgm:prSet presAssocID="{644FAD82-3527-4325-9E81-DF3CA3BC7B74}" presName="connectorText" presStyleLbl="sibTrans2D1" presStyleIdx="0" presStyleCnt="4"/>
      <dgm:spPr/>
    </dgm:pt>
    <dgm:pt modelId="{536401FF-D91E-49FD-AF4E-622FB7610EDD}" type="pres">
      <dgm:prSet presAssocID="{421599D9-8E81-430B-BA3F-E0456A4CCFB4}" presName="node" presStyleLbl="node1" presStyleIdx="1" presStyleCnt="5">
        <dgm:presLayoutVars>
          <dgm:bulletEnabled val="1"/>
        </dgm:presLayoutVars>
      </dgm:prSet>
      <dgm:spPr/>
    </dgm:pt>
    <dgm:pt modelId="{C53294A4-B217-4CD2-8685-4A476106ADFA}" type="pres">
      <dgm:prSet presAssocID="{6A8B65FA-023E-4265-852B-532BC97D24B9}" presName="sibTrans" presStyleLbl="sibTrans2D1" presStyleIdx="1" presStyleCnt="4"/>
      <dgm:spPr/>
    </dgm:pt>
    <dgm:pt modelId="{BEA2F0B7-5B22-4C8F-96B9-495FF4114D63}" type="pres">
      <dgm:prSet presAssocID="{6A8B65FA-023E-4265-852B-532BC97D24B9}" presName="connectorText" presStyleLbl="sibTrans2D1" presStyleIdx="1" presStyleCnt="4"/>
      <dgm:spPr/>
    </dgm:pt>
    <dgm:pt modelId="{FE7D5362-0ABA-414F-AA1A-9C5F5D3BC46D}" type="pres">
      <dgm:prSet presAssocID="{08F26A9D-57FC-4142-A102-53C172D28964}" presName="node" presStyleLbl="node1" presStyleIdx="2" presStyleCnt="5">
        <dgm:presLayoutVars>
          <dgm:bulletEnabled val="1"/>
        </dgm:presLayoutVars>
      </dgm:prSet>
      <dgm:spPr/>
    </dgm:pt>
    <dgm:pt modelId="{D85A60EF-2D5A-47B8-B73E-E3C0F972CE35}" type="pres">
      <dgm:prSet presAssocID="{D644295A-0147-4BC4-892E-46EBBA5B2ED8}" presName="sibTrans" presStyleLbl="sibTrans2D1" presStyleIdx="2" presStyleCnt="4"/>
      <dgm:spPr/>
    </dgm:pt>
    <dgm:pt modelId="{69DF65C8-C22A-4EB0-9E6E-023F3DF70911}" type="pres">
      <dgm:prSet presAssocID="{D644295A-0147-4BC4-892E-46EBBA5B2ED8}" presName="connectorText" presStyleLbl="sibTrans2D1" presStyleIdx="2" presStyleCnt="4"/>
      <dgm:spPr/>
    </dgm:pt>
    <dgm:pt modelId="{FA911C62-BD53-411D-980D-7DA02906A0AA}" type="pres">
      <dgm:prSet presAssocID="{CC2D1A86-6462-4FC8-A71D-3C30BE7D662A}" presName="node" presStyleLbl="node1" presStyleIdx="3" presStyleCnt="5">
        <dgm:presLayoutVars>
          <dgm:bulletEnabled val="1"/>
        </dgm:presLayoutVars>
      </dgm:prSet>
      <dgm:spPr/>
    </dgm:pt>
    <dgm:pt modelId="{6CF21727-107A-43D1-926A-1CEFE394E41C}" type="pres">
      <dgm:prSet presAssocID="{5781CB9F-49A4-4B0A-B2B0-BEAFC812F626}" presName="sibTrans" presStyleLbl="sibTrans2D1" presStyleIdx="3" presStyleCnt="4"/>
      <dgm:spPr/>
    </dgm:pt>
    <dgm:pt modelId="{846FEC9A-3008-489D-A877-98763FBB27E9}" type="pres">
      <dgm:prSet presAssocID="{5781CB9F-49A4-4B0A-B2B0-BEAFC812F626}" presName="connectorText" presStyleLbl="sibTrans2D1" presStyleIdx="3" presStyleCnt="4"/>
      <dgm:spPr/>
    </dgm:pt>
    <dgm:pt modelId="{3760D370-B486-49A9-93D2-7DFEBAAF7D48}" type="pres">
      <dgm:prSet presAssocID="{3B717FF1-0077-4D4D-AF66-148A90813202}" presName="node" presStyleLbl="node1" presStyleIdx="4" presStyleCnt="5">
        <dgm:presLayoutVars>
          <dgm:bulletEnabled val="1"/>
        </dgm:presLayoutVars>
      </dgm:prSet>
      <dgm:spPr/>
    </dgm:pt>
  </dgm:ptLst>
  <dgm:cxnLst>
    <dgm:cxn modelId="{8A28FE01-77F8-499C-B2D4-58F68B0EEC58}" srcId="{DAD7A3D7-6F3F-45F0-97BA-9A67B24848F1}" destId="{CC2D1A86-6462-4FC8-A71D-3C30BE7D662A}" srcOrd="3" destOrd="0" parTransId="{89F4C34A-F13A-4210-96A1-06E3667C7D67}" sibTransId="{5781CB9F-49A4-4B0A-B2B0-BEAFC812F626}"/>
    <dgm:cxn modelId="{BA0AB20A-900F-47BD-B2ED-B218F02EECF4}" type="presOf" srcId="{6A8B65FA-023E-4265-852B-532BC97D24B9}" destId="{C53294A4-B217-4CD2-8685-4A476106ADFA}" srcOrd="0" destOrd="0" presId="urn:microsoft.com/office/officeart/2005/8/layout/process1"/>
    <dgm:cxn modelId="{8A2E3E17-5035-4081-873B-C6FEF15332CC}" type="presOf" srcId="{D644295A-0147-4BC4-892E-46EBBA5B2ED8}" destId="{D85A60EF-2D5A-47B8-B73E-E3C0F972CE35}" srcOrd="0" destOrd="0" presId="urn:microsoft.com/office/officeart/2005/8/layout/process1"/>
    <dgm:cxn modelId="{32BBEA1F-8FB3-43A2-AFAA-D64CC0326C5E}" srcId="{DAD7A3D7-6F3F-45F0-97BA-9A67B24848F1}" destId="{421599D9-8E81-430B-BA3F-E0456A4CCFB4}" srcOrd="1" destOrd="0" parTransId="{D446BD6F-2CB3-4504-A325-D0CD2361FF7D}" sibTransId="{6A8B65FA-023E-4265-852B-532BC97D24B9}"/>
    <dgm:cxn modelId="{AB44743F-161F-4637-8FCF-210A078D7FD1}" type="presOf" srcId="{DAD7A3D7-6F3F-45F0-97BA-9A67B24848F1}" destId="{B4413088-9C20-4948-9972-6B043A3B6272}" srcOrd="0" destOrd="0" presId="urn:microsoft.com/office/officeart/2005/8/layout/process1"/>
    <dgm:cxn modelId="{56553D63-1836-46E4-976A-37AD71DA0E03}" srcId="{DAD7A3D7-6F3F-45F0-97BA-9A67B24848F1}" destId="{E204FCB0-1368-4543-87DD-DE3E4733C89E}" srcOrd="0" destOrd="0" parTransId="{C4A3D34B-BED3-4CAD-8FEE-167A554E3193}" sibTransId="{644FAD82-3527-4325-9E81-DF3CA3BC7B74}"/>
    <dgm:cxn modelId="{DEA16D43-BB4C-41C5-987D-8D1A18F051AE}" type="presOf" srcId="{08F26A9D-57FC-4142-A102-53C172D28964}" destId="{FE7D5362-0ABA-414F-AA1A-9C5F5D3BC46D}" srcOrd="0" destOrd="0" presId="urn:microsoft.com/office/officeart/2005/8/layout/process1"/>
    <dgm:cxn modelId="{3A9F8C63-5817-4031-B7A2-92D33792F115}" type="presOf" srcId="{6A8B65FA-023E-4265-852B-532BC97D24B9}" destId="{BEA2F0B7-5B22-4C8F-96B9-495FF4114D63}" srcOrd="1" destOrd="0" presId="urn:microsoft.com/office/officeart/2005/8/layout/process1"/>
    <dgm:cxn modelId="{FB39CA48-631E-4C9B-AA76-1B4082109955}" type="presOf" srcId="{421599D9-8E81-430B-BA3F-E0456A4CCFB4}" destId="{536401FF-D91E-49FD-AF4E-622FB7610EDD}" srcOrd="0" destOrd="0" presId="urn:microsoft.com/office/officeart/2005/8/layout/process1"/>
    <dgm:cxn modelId="{A19F1449-1B7C-4DBD-8DB4-D7478A42BAAE}" type="presOf" srcId="{5781CB9F-49A4-4B0A-B2B0-BEAFC812F626}" destId="{6CF21727-107A-43D1-926A-1CEFE394E41C}" srcOrd="0" destOrd="0" presId="urn:microsoft.com/office/officeart/2005/8/layout/process1"/>
    <dgm:cxn modelId="{D486A95A-EABB-44A9-9384-6D58CA4669F0}" type="presOf" srcId="{3B717FF1-0077-4D4D-AF66-148A90813202}" destId="{3760D370-B486-49A9-93D2-7DFEBAAF7D48}" srcOrd="0" destOrd="0" presId="urn:microsoft.com/office/officeart/2005/8/layout/process1"/>
    <dgm:cxn modelId="{3D30EA7A-4032-4B0C-8095-3BF91E60187C}" type="presOf" srcId="{644FAD82-3527-4325-9E81-DF3CA3BC7B74}" destId="{C5656E83-A56E-45DD-B213-BE470CB94BCF}" srcOrd="1" destOrd="0" presId="urn:microsoft.com/office/officeart/2005/8/layout/process1"/>
    <dgm:cxn modelId="{3B448390-7AF6-4C94-AEEA-EED57365616F}" srcId="{DAD7A3D7-6F3F-45F0-97BA-9A67B24848F1}" destId="{08F26A9D-57FC-4142-A102-53C172D28964}" srcOrd="2" destOrd="0" parTransId="{E864F3E3-6CF5-4863-ACF2-47617CE66852}" sibTransId="{D644295A-0147-4BC4-892E-46EBBA5B2ED8}"/>
    <dgm:cxn modelId="{73862595-4EEA-43BC-BDAF-78043662449D}" type="presOf" srcId="{E204FCB0-1368-4543-87DD-DE3E4733C89E}" destId="{D5E79806-3B8E-4648-AB7D-BE8E5698E720}" srcOrd="0" destOrd="0" presId="urn:microsoft.com/office/officeart/2005/8/layout/process1"/>
    <dgm:cxn modelId="{4FF981A2-37E5-4F50-97AF-EE3F301F6AA2}" srcId="{DAD7A3D7-6F3F-45F0-97BA-9A67B24848F1}" destId="{3B717FF1-0077-4D4D-AF66-148A90813202}" srcOrd="4" destOrd="0" parTransId="{2F2FCFFB-589D-4F03-B8D2-6E03B98B6837}" sibTransId="{772B0B2D-12D3-45B7-8B85-8FD1A66B8C6E}"/>
    <dgm:cxn modelId="{02B9EDC9-0FED-45E1-A9BC-08E79FCD066E}" type="presOf" srcId="{CC2D1A86-6462-4FC8-A71D-3C30BE7D662A}" destId="{FA911C62-BD53-411D-980D-7DA02906A0AA}" srcOrd="0" destOrd="0" presId="urn:microsoft.com/office/officeart/2005/8/layout/process1"/>
    <dgm:cxn modelId="{6BAFE5D7-D4EE-49A4-BAE3-31E6627D02EE}" type="presOf" srcId="{D644295A-0147-4BC4-892E-46EBBA5B2ED8}" destId="{69DF65C8-C22A-4EB0-9E6E-023F3DF70911}" srcOrd="1" destOrd="0" presId="urn:microsoft.com/office/officeart/2005/8/layout/process1"/>
    <dgm:cxn modelId="{33A999ED-FD03-494B-8964-6104FD58040B}" type="presOf" srcId="{644FAD82-3527-4325-9E81-DF3CA3BC7B74}" destId="{760FD1DB-4599-4B14-BDE1-6B27D259627D}" srcOrd="0" destOrd="0" presId="urn:microsoft.com/office/officeart/2005/8/layout/process1"/>
    <dgm:cxn modelId="{F2FC34F9-447E-4DA1-B408-FC7425ED0CCD}" type="presOf" srcId="{5781CB9F-49A4-4B0A-B2B0-BEAFC812F626}" destId="{846FEC9A-3008-489D-A877-98763FBB27E9}" srcOrd="1" destOrd="0" presId="urn:microsoft.com/office/officeart/2005/8/layout/process1"/>
    <dgm:cxn modelId="{B95A74DA-0791-436F-A8C6-91BCAEE3B33A}" type="presParOf" srcId="{B4413088-9C20-4948-9972-6B043A3B6272}" destId="{D5E79806-3B8E-4648-AB7D-BE8E5698E720}" srcOrd="0" destOrd="0" presId="urn:microsoft.com/office/officeart/2005/8/layout/process1"/>
    <dgm:cxn modelId="{49831F94-3E11-4F0A-842F-217C3ED31B75}" type="presParOf" srcId="{B4413088-9C20-4948-9972-6B043A3B6272}" destId="{760FD1DB-4599-4B14-BDE1-6B27D259627D}" srcOrd="1" destOrd="0" presId="urn:microsoft.com/office/officeart/2005/8/layout/process1"/>
    <dgm:cxn modelId="{2A019251-C16F-4731-A1B2-219A25E673E4}" type="presParOf" srcId="{760FD1DB-4599-4B14-BDE1-6B27D259627D}" destId="{C5656E83-A56E-45DD-B213-BE470CB94BCF}" srcOrd="0" destOrd="0" presId="urn:microsoft.com/office/officeart/2005/8/layout/process1"/>
    <dgm:cxn modelId="{9E4B1CAD-C38F-4900-8E4B-66ECE29F8175}" type="presParOf" srcId="{B4413088-9C20-4948-9972-6B043A3B6272}" destId="{536401FF-D91E-49FD-AF4E-622FB7610EDD}" srcOrd="2" destOrd="0" presId="urn:microsoft.com/office/officeart/2005/8/layout/process1"/>
    <dgm:cxn modelId="{C9AA6402-4C25-46DC-8F16-C71EBA4BD6B8}" type="presParOf" srcId="{B4413088-9C20-4948-9972-6B043A3B6272}" destId="{C53294A4-B217-4CD2-8685-4A476106ADFA}" srcOrd="3" destOrd="0" presId="urn:microsoft.com/office/officeart/2005/8/layout/process1"/>
    <dgm:cxn modelId="{5F25F7E5-FEC3-410A-8BBA-1A64B1575A02}" type="presParOf" srcId="{C53294A4-B217-4CD2-8685-4A476106ADFA}" destId="{BEA2F0B7-5B22-4C8F-96B9-495FF4114D63}" srcOrd="0" destOrd="0" presId="urn:microsoft.com/office/officeart/2005/8/layout/process1"/>
    <dgm:cxn modelId="{17B13EE8-4FBD-4481-B98A-A5104817146B}" type="presParOf" srcId="{B4413088-9C20-4948-9972-6B043A3B6272}" destId="{FE7D5362-0ABA-414F-AA1A-9C5F5D3BC46D}" srcOrd="4" destOrd="0" presId="urn:microsoft.com/office/officeart/2005/8/layout/process1"/>
    <dgm:cxn modelId="{3E52BE4F-53F8-42D4-9062-891997728EB9}" type="presParOf" srcId="{B4413088-9C20-4948-9972-6B043A3B6272}" destId="{D85A60EF-2D5A-47B8-B73E-E3C0F972CE35}" srcOrd="5" destOrd="0" presId="urn:microsoft.com/office/officeart/2005/8/layout/process1"/>
    <dgm:cxn modelId="{7F619516-CBCB-41CB-A8F7-BD88FC5B1A5A}" type="presParOf" srcId="{D85A60EF-2D5A-47B8-B73E-E3C0F972CE35}" destId="{69DF65C8-C22A-4EB0-9E6E-023F3DF70911}" srcOrd="0" destOrd="0" presId="urn:microsoft.com/office/officeart/2005/8/layout/process1"/>
    <dgm:cxn modelId="{7C9BC9FC-F37F-41BF-A436-49D07908F2A0}" type="presParOf" srcId="{B4413088-9C20-4948-9972-6B043A3B6272}" destId="{FA911C62-BD53-411D-980D-7DA02906A0AA}" srcOrd="6" destOrd="0" presId="urn:microsoft.com/office/officeart/2005/8/layout/process1"/>
    <dgm:cxn modelId="{9B504C6D-EE0C-4BCB-8D7F-C40B73C29CB1}" type="presParOf" srcId="{B4413088-9C20-4948-9972-6B043A3B6272}" destId="{6CF21727-107A-43D1-926A-1CEFE394E41C}" srcOrd="7" destOrd="0" presId="urn:microsoft.com/office/officeart/2005/8/layout/process1"/>
    <dgm:cxn modelId="{90C93045-A6EE-4D3A-A917-9FE786736056}" type="presParOf" srcId="{6CF21727-107A-43D1-926A-1CEFE394E41C}" destId="{846FEC9A-3008-489D-A877-98763FBB27E9}" srcOrd="0" destOrd="0" presId="urn:microsoft.com/office/officeart/2005/8/layout/process1"/>
    <dgm:cxn modelId="{1BF493B5-5604-4919-B32F-2286BB351D7F}" type="presParOf" srcId="{B4413088-9C20-4948-9972-6B043A3B6272}" destId="{3760D370-B486-49A9-93D2-7DFEBAAF7D48}" srcOrd="8"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E79806-3B8E-4648-AB7D-BE8E5698E720}">
      <dsp:nvSpPr>
        <dsp:cNvPr id="0" name=""/>
        <dsp:cNvSpPr/>
      </dsp:nvSpPr>
      <dsp:spPr>
        <a:xfrm>
          <a:off x="5236" y="293983"/>
          <a:ext cx="1623253" cy="1507533"/>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Identify Missing Values.</a:t>
          </a:r>
        </a:p>
      </dsp:txBody>
      <dsp:txXfrm>
        <a:off x="49390" y="338137"/>
        <a:ext cx="1534945" cy="1419225"/>
      </dsp:txXfrm>
    </dsp:sp>
    <dsp:sp modelId="{760FD1DB-4599-4B14-BDE1-6B27D259627D}">
      <dsp:nvSpPr>
        <dsp:cNvPr id="0" name=""/>
        <dsp:cNvSpPr/>
      </dsp:nvSpPr>
      <dsp:spPr>
        <a:xfrm>
          <a:off x="1790814" y="846467"/>
          <a:ext cx="344129" cy="4025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1790814" y="926980"/>
        <a:ext cx="240890" cy="241540"/>
      </dsp:txXfrm>
    </dsp:sp>
    <dsp:sp modelId="{536401FF-D91E-49FD-AF4E-622FB7610EDD}">
      <dsp:nvSpPr>
        <dsp:cNvPr id="0" name=""/>
        <dsp:cNvSpPr/>
      </dsp:nvSpPr>
      <dsp:spPr>
        <a:xfrm>
          <a:off x="2277790" y="293983"/>
          <a:ext cx="1623253" cy="15075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Count observations (rows and columns).</a:t>
          </a:r>
        </a:p>
      </dsp:txBody>
      <dsp:txXfrm>
        <a:off x="2321944" y="338137"/>
        <a:ext cx="1534945" cy="1419225"/>
      </dsp:txXfrm>
    </dsp:sp>
    <dsp:sp modelId="{C53294A4-B217-4CD2-8685-4A476106ADFA}">
      <dsp:nvSpPr>
        <dsp:cNvPr id="0" name=""/>
        <dsp:cNvSpPr/>
      </dsp:nvSpPr>
      <dsp:spPr>
        <a:xfrm>
          <a:off x="4063369" y="846467"/>
          <a:ext cx="344129" cy="4025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4063369" y="926980"/>
        <a:ext cx="240890" cy="241540"/>
      </dsp:txXfrm>
    </dsp:sp>
    <dsp:sp modelId="{FE7D5362-0ABA-414F-AA1A-9C5F5D3BC46D}">
      <dsp:nvSpPr>
        <dsp:cNvPr id="0" name=""/>
        <dsp:cNvSpPr/>
      </dsp:nvSpPr>
      <dsp:spPr>
        <a:xfrm>
          <a:off x="4550345" y="293983"/>
          <a:ext cx="1623253" cy="15075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Identify variables type (String, Numeric, Boolean).</a:t>
          </a:r>
        </a:p>
      </dsp:txBody>
      <dsp:txXfrm>
        <a:off x="4594499" y="338137"/>
        <a:ext cx="1534945" cy="1419225"/>
      </dsp:txXfrm>
    </dsp:sp>
    <dsp:sp modelId="{D85A60EF-2D5A-47B8-B73E-E3C0F972CE35}">
      <dsp:nvSpPr>
        <dsp:cNvPr id="0" name=""/>
        <dsp:cNvSpPr/>
      </dsp:nvSpPr>
      <dsp:spPr>
        <a:xfrm>
          <a:off x="6335923" y="846467"/>
          <a:ext cx="344129" cy="4025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6335923" y="926980"/>
        <a:ext cx="240890" cy="241540"/>
      </dsp:txXfrm>
    </dsp:sp>
    <dsp:sp modelId="{FA911C62-BD53-411D-980D-7DA02906A0AA}">
      <dsp:nvSpPr>
        <dsp:cNvPr id="0" name=""/>
        <dsp:cNvSpPr/>
      </dsp:nvSpPr>
      <dsp:spPr>
        <a:xfrm>
          <a:off x="6822899" y="293983"/>
          <a:ext cx="1623253" cy="15075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Perform value counts to get familiar with the data.</a:t>
          </a:r>
        </a:p>
      </dsp:txBody>
      <dsp:txXfrm>
        <a:off x="6867053" y="338137"/>
        <a:ext cx="1534945" cy="1419225"/>
      </dsp:txXfrm>
    </dsp:sp>
    <dsp:sp modelId="{6CF21727-107A-43D1-926A-1CEFE394E41C}">
      <dsp:nvSpPr>
        <dsp:cNvPr id="0" name=""/>
        <dsp:cNvSpPr/>
      </dsp:nvSpPr>
      <dsp:spPr>
        <a:xfrm>
          <a:off x="8608478" y="846467"/>
          <a:ext cx="344129" cy="4025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8608478" y="926980"/>
        <a:ext cx="240890" cy="241540"/>
      </dsp:txXfrm>
    </dsp:sp>
    <dsp:sp modelId="{3760D370-B486-49A9-93D2-7DFEBAAF7D48}">
      <dsp:nvSpPr>
        <dsp:cNvPr id="0" name=""/>
        <dsp:cNvSpPr/>
      </dsp:nvSpPr>
      <dsp:spPr>
        <a:xfrm>
          <a:off x="9095454" y="293983"/>
          <a:ext cx="1623253" cy="15075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Create new  column “Class” to represent success or failure.</a:t>
          </a:r>
        </a:p>
      </dsp:txBody>
      <dsp:txXfrm>
        <a:off x="9139608" y="338137"/>
        <a:ext cx="1534945" cy="141922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4/29/2024</a:t>
            </a:fld>
            <a:endParaRPr lang="en-US" dirty="0"/>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dirty="0"/>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dirty="0"/>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dirty="0"/>
          </a:p>
        </p:txBody>
      </p:sp>
    </p:spTree>
    <p:extLst>
      <p:ext uri="{BB962C8B-B14F-4D97-AF65-F5344CB8AC3E}">
        <p14:creationId xmlns:p14="http://schemas.microsoft.com/office/powerpoint/2010/main" val="3924966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dirty="0"/>
          </a:p>
        </p:txBody>
      </p:sp>
    </p:spTree>
    <p:extLst>
      <p:ext uri="{BB962C8B-B14F-4D97-AF65-F5344CB8AC3E}">
        <p14:creationId xmlns:p14="http://schemas.microsoft.com/office/powerpoint/2010/main" val="1231728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39</a:t>
            </a:fld>
            <a:endParaRPr lang="en-US" dirty="0"/>
          </a:p>
        </p:txBody>
      </p:sp>
    </p:spTree>
    <p:extLst>
      <p:ext uri="{BB962C8B-B14F-4D97-AF65-F5344CB8AC3E}">
        <p14:creationId xmlns:p14="http://schemas.microsoft.com/office/powerpoint/2010/main" val="2233693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dirty="0"/>
          </a:p>
        </p:txBody>
      </p:sp>
    </p:spTree>
    <p:extLst>
      <p:ext uri="{BB962C8B-B14F-4D97-AF65-F5344CB8AC3E}">
        <p14:creationId xmlns:p14="http://schemas.microsoft.com/office/powerpoint/2010/main" val="1141811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dirty="0"/>
          </a:p>
        </p:txBody>
      </p:sp>
    </p:spTree>
    <p:extLst>
      <p:ext uri="{BB962C8B-B14F-4D97-AF65-F5344CB8AC3E}">
        <p14:creationId xmlns:p14="http://schemas.microsoft.com/office/powerpoint/2010/main" val="3768581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dirty="0"/>
          </a:p>
        </p:txBody>
      </p:sp>
    </p:spTree>
    <p:extLst>
      <p:ext uri="{BB962C8B-B14F-4D97-AF65-F5344CB8AC3E}">
        <p14:creationId xmlns:p14="http://schemas.microsoft.com/office/powerpoint/2010/main" val="1239502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50</a:t>
            </a:fld>
            <a:endParaRPr lang="en-US" dirty="0"/>
          </a:p>
        </p:txBody>
      </p:sp>
    </p:spTree>
    <p:extLst>
      <p:ext uri="{BB962C8B-B14F-4D97-AF65-F5344CB8AC3E}">
        <p14:creationId xmlns:p14="http://schemas.microsoft.com/office/powerpoint/2010/main" val="14999678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53</a:t>
            </a:fld>
            <a:endParaRPr lang="en-US" dirty="0"/>
          </a:p>
        </p:txBody>
      </p:sp>
    </p:spTree>
    <p:extLst>
      <p:ext uri="{BB962C8B-B14F-4D97-AF65-F5344CB8AC3E}">
        <p14:creationId xmlns:p14="http://schemas.microsoft.com/office/powerpoint/2010/main" val="178998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54</a:t>
            </a:fld>
            <a:endParaRPr lang="en-US" dirty="0"/>
          </a:p>
        </p:txBody>
      </p:sp>
    </p:spTree>
    <p:extLst>
      <p:ext uri="{BB962C8B-B14F-4D97-AF65-F5344CB8AC3E}">
        <p14:creationId xmlns:p14="http://schemas.microsoft.com/office/powerpoint/2010/main" val="14386993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55</a:t>
            </a:fld>
            <a:endParaRPr lang="en-US" dirty="0"/>
          </a:p>
        </p:txBody>
      </p:sp>
    </p:spTree>
    <p:extLst>
      <p:ext uri="{BB962C8B-B14F-4D97-AF65-F5344CB8AC3E}">
        <p14:creationId xmlns:p14="http://schemas.microsoft.com/office/powerpoint/2010/main" val="521197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dirty="0"/>
          </a:p>
        </p:txBody>
      </p:sp>
    </p:spTree>
    <p:extLst>
      <p:ext uri="{BB962C8B-B14F-4D97-AF65-F5344CB8AC3E}">
        <p14:creationId xmlns:p14="http://schemas.microsoft.com/office/powerpoint/2010/main" val="42262750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56</a:t>
            </a:fld>
            <a:endParaRPr lang="en-US" dirty="0"/>
          </a:p>
        </p:txBody>
      </p:sp>
    </p:spTree>
    <p:extLst>
      <p:ext uri="{BB962C8B-B14F-4D97-AF65-F5344CB8AC3E}">
        <p14:creationId xmlns:p14="http://schemas.microsoft.com/office/powerpoint/2010/main" val="9985033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57</a:t>
            </a:fld>
            <a:endParaRPr lang="en-US" dirty="0"/>
          </a:p>
        </p:txBody>
      </p:sp>
    </p:spTree>
    <p:extLst>
      <p:ext uri="{BB962C8B-B14F-4D97-AF65-F5344CB8AC3E}">
        <p14:creationId xmlns:p14="http://schemas.microsoft.com/office/powerpoint/2010/main" val="3885218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dirty="0"/>
          </a:p>
        </p:txBody>
      </p:sp>
    </p:spTree>
    <p:extLst>
      <p:ext uri="{BB962C8B-B14F-4D97-AF65-F5344CB8AC3E}">
        <p14:creationId xmlns:p14="http://schemas.microsoft.com/office/powerpoint/2010/main" val="690490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dirty="0"/>
          </a:p>
        </p:txBody>
      </p:sp>
    </p:spTree>
    <p:extLst>
      <p:ext uri="{BB962C8B-B14F-4D97-AF65-F5344CB8AC3E}">
        <p14:creationId xmlns:p14="http://schemas.microsoft.com/office/powerpoint/2010/main" val="3188613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dirty="0"/>
          </a:p>
        </p:txBody>
      </p:sp>
    </p:spTree>
    <p:extLst>
      <p:ext uri="{BB962C8B-B14F-4D97-AF65-F5344CB8AC3E}">
        <p14:creationId xmlns:p14="http://schemas.microsoft.com/office/powerpoint/2010/main" val="968259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dirty="0"/>
          </a:p>
        </p:txBody>
      </p:sp>
    </p:spTree>
    <p:extLst>
      <p:ext uri="{BB962C8B-B14F-4D97-AF65-F5344CB8AC3E}">
        <p14:creationId xmlns:p14="http://schemas.microsoft.com/office/powerpoint/2010/main" val="2331397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dirty="0"/>
          </a:p>
        </p:txBody>
      </p:sp>
    </p:spTree>
    <p:extLst>
      <p:ext uri="{BB962C8B-B14F-4D97-AF65-F5344CB8AC3E}">
        <p14:creationId xmlns:p14="http://schemas.microsoft.com/office/powerpoint/2010/main" val="12250880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dirty="0"/>
          </a:p>
        </p:txBody>
      </p:sp>
    </p:spTree>
    <p:extLst>
      <p:ext uri="{BB962C8B-B14F-4D97-AF65-F5344CB8AC3E}">
        <p14:creationId xmlns:p14="http://schemas.microsoft.com/office/powerpoint/2010/main" val="23030598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dirty="0"/>
          </a:p>
        </p:txBody>
      </p:sp>
    </p:spTree>
    <p:extLst>
      <p:ext uri="{BB962C8B-B14F-4D97-AF65-F5344CB8AC3E}">
        <p14:creationId xmlns:p14="http://schemas.microsoft.com/office/powerpoint/2010/main" val="2238120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4/29/2024</a:t>
            </a:fld>
            <a:endParaRPr lang="en-US" dirty="0"/>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4/29/2024</a:t>
            </a:fld>
            <a:endParaRPr lang="en-US" dirty="0"/>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4/29/2024</a:t>
            </a:fld>
            <a:endParaRPr lang="en-US" dirty="0"/>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4/29/2024</a:t>
            </a:fld>
            <a:endParaRPr lang="en-US" dirty="0"/>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4/29/2024</a:t>
            </a:fld>
            <a:endParaRPr lang="en-US" dirty="0"/>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4/29/2024</a:t>
            </a:fld>
            <a:endParaRPr lang="en-US" dirty="0"/>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4/29/2024</a:t>
            </a:fld>
            <a:endParaRPr lang="en-US" dirty="0"/>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4/29/2024</a:t>
            </a:fld>
            <a:endParaRPr lang="en-US" dirty="0"/>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4/29/2024</a:t>
            </a:fld>
            <a:endParaRPr lang="en-US" dirty="0"/>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4/29/2024</a:t>
            </a:fld>
            <a:endParaRPr lang="en-US" dirty="0"/>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dirty="0"/>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hyperlink" Target="https://github.com/elgels/IBM-Data-Science-Capstone/blob/f06c6c75f64a4f498d8010f90722a225de894f10/Data%20Wrangling.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github.com/elgels/IBM-Data-Science-Capstone/blob/a9fcb331e96890f06aeddcc399458acf4ec424d7/Data%20Visualization.ipynb"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elgels/IBM-Data-Science-Capstone/blob/a63f676adc6ae45e4b0f431027a946582718523d/EDA%20using%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s://github.com/elgels/IBM-Data-Science-Capstone/blob/a9fcb331e96890f06aeddcc399458acf4ec424d7/Launch%20Sites%20Locations%20Analysis%20with%20Folium.ipynb"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elgels/IBM-Data-Science-Capstone/blob/a9fcb331e96890f06aeddcc399458acf4ec424d7/Build%20a%20Dashboard%20Application%20with%20Plotly%20Dash.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elgels/IBM-Data-Science-Capstone/blob/a9fcb331e96890f06aeddcc399458acf4ec424d7/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SpaceX"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hyperlink" Target="https://en.wikipedia.org/wiki/Falcon_9" TargetMode="External"/><Relationship Id="rId4" Type="http://schemas.openxmlformats.org/officeDocument/2006/relationships/image" Target="../media/image32.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hyperlink" Target="https://api.spacexdata.com/v4/cores" TargetMode="External"/><Relationship Id="rId3" Type="http://schemas.openxmlformats.org/officeDocument/2006/relationships/image" Target="../media/image3.png"/><Relationship Id="rId7" Type="http://schemas.openxmlformats.org/officeDocument/2006/relationships/hyperlink" Target="https://api.spacexdata.com/v4/payloads"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api.spacexdata.com/v4/launchpads" TargetMode="External"/><Relationship Id="rId5" Type="http://schemas.openxmlformats.org/officeDocument/2006/relationships/hyperlink" Target="https://api.spacexdata.com/v4/rockets" TargetMode="External"/><Relationship Id="rId10" Type="http://schemas.openxmlformats.org/officeDocument/2006/relationships/hyperlink" Target="https://github.com/elgels/IBM-Data-Science-Capstone/blob/b88c1a44dde3cdb7d0605a6bbff428eecd8d4f82/Collecting%20the%20Data%20API-api.ipynb" TargetMode="External"/><Relationship Id="rId4" Type="http://schemas.openxmlformats.org/officeDocument/2006/relationships/hyperlink" Target="https://api.spacexdata.com/v4/launches/past" TargetMode="External"/><Relationship Id="rId9"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github.com/elgels/IBM-Data-Science-Capstone/blob/17f3530a5a715101dbb1f5309a8ada631a619b5e/Webscraping%20Records%20from%20Wikipedia.ipynb" TargetMode="External"/><Relationship Id="rId4" Type="http://schemas.openxmlformats.org/officeDocument/2006/relationships/hyperlink" Target="https://en.wikipedia.org/w/index.php?title=List_of_Falcon_9_and_Falcon_Heavy_launches&amp;oldid=102768692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Elizabeth Gels</a:t>
            </a:r>
          </a:p>
          <a:p>
            <a:r>
              <a:rPr lang="en-US" dirty="0">
                <a:solidFill>
                  <a:schemeClr val="bg2"/>
                </a:solidFill>
                <a:latin typeface="Abadi" panose="020B0604020104020204" pitchFamily="34" charset="0"/>
                <a:ea typeface="SF Pro" pitchFamily="2" charset="0"/>
                <a:cs typeface="SF Pro" pitchFamily="2" charset="0"/>
              </a:rPr>
              <a:t>April 23,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39918"/>
            <a:ext cx="8975652" cy="549050"/>
          </a:xfrm>
          <a:prstGeom prst="rect">
            <a:avLst/>
          </a:prstGeom>
        </p:spPr>
        <p:txBody>
          <a:bodyPr/>
          <a:lstStyle/>
          <a:p>
            <a:r>
              <a:rPr lang="en-US" sz="2000" dirty="0">
                <a:solidFill>
                  <a:schemeClr val="accent3">
                    <a:lumMod val="25000"/>
                  </a:schemeClr>
                </a:solidFill>
                <a:latin typeface="Abadi" panose="020B0604020104020204" pitchFamily="34" charset="0"/>
              </a:rPr>
              <a:t>In data wrangling, we followed this process:</a:t>
            </a:r>
            <a:r>
              <a:rPr lang="en-US" sz="2000" dirty="0">
                <a:solidFill>
                  <a:schemeClr val="accent3">
                    <a:lumMod val="25000"/>
                  </a:schemeClr>
                </a:solidFill>
                <a:latin typeface="Aptos" panose="020B0004020202020204" pitchFamily="34" charset="0"/>
              </a:rPr>
              <a:t> </a:t>
            </a:r>
          </a:p>
          <a:p>
            <a:pPr marL="0" indent="0">
              <a:buNone/>
            </a:pPr>
            <a:endParaRPr lang="en-US" sz="1400" dirty="0"/>
          </a:p>
          <a:p>
            <a:pPr marL="0" indent="0">
              <a:buNone/>
            </a:pP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6" name="Diagram 5">
            <a:extLst>
              <a:ext uri="{FF2B5EF4-FFF2-40B4-BE49-F238E27FC236}">
                <a16:creationId xmlns:a16="http://schemas.microsoft.com/office/drawing/2014/main" id="{42CF6B2D-1D1E-6900-A2AF-C3FD4B164888}"/>
              </a:ext>
            </a:extLst>
          </p:cNvPr>
          <p:cNvGraphicFramePr/>
          <p:nvPr>
            <p:extLst>
              <p:ext uri="{D42A27DB-BD31-4B8C-83A1-F6EECF244321}">
                <p14:modId xmlns:p14="http://schemas.microsoft.com/office/powerpoint/2010/main" val="2967565358"/>
              </p:ext>
            </p:extLst>
          </p:nvPr>
        </p:nvGraphicFramePr>
        <p:xfrm>
          <a:off x="734028" y="1805808"/>
          <a:ext cx="10723944" cy="20955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a:extLst>
              <a:ext uri="{FF2B5EF4-FFF2-40B4-BE49-F238E27FC236}">
                <a16:creationId xmlns:a16="http://schemas.microsoft.com/office/drawing/2014/main" id="{548099F7-C912-627A-B976-142214E2DCC9}"/>
              </a:ext>
            </a:extLst>
          </p:cNvPr>
          <p:cNvSpPr txBox="1"/>
          <p:nvPr/>
        </p:nvSpPr>
        <p:spPr>
          <a:xfrm>
            <a:off x="734027" y="3865582"/>
            <a:ext cx="10444046" cy="3046988"/>
          </a:xfrm>
          <a:prstGeom prst="rect">
            <a:avLst/>
          </a:prstGeom>
          <a:noFill/>
        </p:spPr>
        <p:txBody>
          <a:bodyPr wrap="square" rtlCol="0">
            <a:spAutoFit/>
          </a:bodyPr>
          <a:lstStyle/>
          <a:p>
            <a:pPr marL="742950" lvl="1" indent="-285750">
              <a:buFont typeface="Courier New" panose="02070309020205020404" pitchFamily="49" charset="0"/>
              <a:buChar char="o"/>
            </a:pPr>
            <a:r>
              <a:rPr lang="en-US" dirty="0">
                <a:latin typeface="Abadi" panose="020B0604020104020204" pitchFamily="34" charset="0"/>
              </a:rPr>
              <a:t>The Landing Pad column had 26 nulls (29% of total). It retained the None values to represent when landing pads were not used.</a:t>
            </a:r>
          </a:p>
          <a:p>
            <a:pPr marL="742950" lvl="1" indent="-285750">
              <a:buFont typeface="Courier New" panose="02070309020205020404" pitchFamily="49" charset="0"/>
              <a:buChar char="o"/>
            </a:pPr>
            <a:r>
              <a:rPr lang="en-US" dirty="0">
                <a:latin typeface="Abadi" panose="020B0604020104020204" pitchFamily="34" charset="0"/>
              </a:rPr>
              <a:t>The dataframe consisted of 90 rows and 17 columns.</a:t>
            </a:r>
          </a:p>
          <a:p>
            <a:pPr marL="742950" lvl="1" indent="-285750">
              <a:buFont typeface="Courier New" panose="02070309020205020404" pitchFamily="49" charset="0"/>
              <a:buChar char="o"/>
            </a:pPr>
            <a:r>
              <a:rPr lang="en-US" dirty="0">
                <a:latin typeface="Abadi" panose="020B0604020104020204" pitchFamily="34" charset="0"/>
              </a:rPr>
              <a:t>Date ranged from June 2010 through November 2020.</a:t>
            </a:r>
          </a:p>
          <a:p>
            <a:pPr marL="742950" lvl="1" indent="-285750">
              <a:buFont typeface="Courier New" panose="02070309020205020404" pitchFamily="49" charset="0"/>
              <a:buChar char="o"/>
            </a:pPr>
            <a:r>
              <a:rPr lang="en-US" dirty="0">
                <a:latin typeface="Abadi" panose="020B0604020104020204" pitchFamily="34" charset="0"/>
              </a:rPr>
              <a:t>7 variables were String type, 7 were Numeric and 3 were Boolean.</a:t>
            </a:r>
          </a:p>
          <a:p>
            <a:pPr marL="742950" lvl="1" indent="-285750">
              <a:buFont typeface="Courier New" panose="02070309020205020404" pitchFamily="49" charset="0"/>
              <a:buChar char="o"/>
            </a:pPr>
            <a:r>
              <a:rPr lang="en-US" dirty="0">
                <a:latin typeface="Abadi" panose="020B0604020104020204" pitchFamily="34" charset="0"/>
              </a:rPr>
              <a:t>Value counts of variables Landing Site, Orbit and Outcome provided more insights into the data.</a:t>
            </a:r>
          </a:p>
          <a:p>
            <a:pPr marL="742950" lvl="1" indent="-285750">
              <a:buFont typeface="Courier New" panose="02070309020205020404" pitchFamily="49" charset="0"/>
              <a:buChar char="o"/>
            </a:pPr>
            <a:r>
              <a:rPr lang="en-US" dirty="0">
                <a:latin typeface="Abadi" panose="020B0604020104020204" pitchFamily="34" charset="0"/>
              </a:rPr>
              <a:t>Created a new column “Class” to represent landing success (value of 1) or failure (value of 0).</a:t>
            </a:r>
          </a:p>
          <a:p>
            <a:pPr lvl="1"/>
            <a:endParaRPr lang="en-US" sz="800" dirty="0">
              <a:latin typeface="Abadi" panose="020B0604020104020204" pitchFamily="34" charset="0"/>
            </a:endParaRPr>
          </a:p>
          <a:p>
            <a:pPr marL="285750" indent="-285750">
              <a:buFont typeface="Arial" panose="020B0604020202020204" pitchFamily="34" charset="0"/>
              <a:buChar char="•"/>
            </a:pPr>
            <a:r>
              <a:rPr lang="en-US" sz="1600" dirty="0">
                <a:latin typeface="Abadi" panose="020B0604020104020204" pitchFamily="34" charset="0"/>
              </a:rPr>
              <a:t>Notebook GitHub URL</a:t>
            </a:r>
          </a:p>
          <a:p>
            <a:pPr lvl="1"/>
            <a:r>
              <a:rPr lang="en-US" sz="1400" dirty="0">
                <a:latin typeface="Abadi" panose="020B0604020104020204" pitchFamily="34" charset="0"/>
                <a:hlinkClick r:id="rId9"/>
              </a:rPr>
              <a:t>https://github.com/elgels/IBM-Data-Science-Capstone/blob/f06c6c75f64a4f498d8010f90722a225de894f10/Data%20Wrangling.ipynb</a:t>
            </a:r>
            <a:endParaRPr lang="en-US" sz="1400" dirty="0">
              <a:latin typeface="Abadi" panose="020B0604020104020204" pitchFamily="34" charset="0"/>
            </a:endParaRPr>
          </a:p>
          <a:p>
            <a:endParaRPr lang="en-US" sz="1400" dirty="0">
              <a:latin typeface="Abadi" panose="020B0604020104020204" pitchFamily="34" charset="0"/>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39916"/>
            <a:ext cx="8975652" cy="5284733"/>
          </a:xfrm>
          <a:prstGeom prst="rect">
            <a:avLst/>
          </a:prstGeom>
        </p:spPr>
        <p:txBody>
          <a:bodyPr/>
          <a:lstStyle/>
          <a:p>
            <a:r>
              <a:rPr lang="en-US" sz="1600" dirty="0">
                <a:solidFill>
                  <a:schemeClr val="accent3">
                    <a:lumMod val="25000"/>
                  </a:schemeClr>
                </a:solidFill>
                <a:latin typeface="Abadi" panose="020B0604020104020204" pitchFamily="34" charset="0"/>
              </a:rPr>
              <a:t>Number of launches by Launch Site:</a:t>
            </a:r>
          </a:p>
          <a:p>
            <a:endParaRPr lang="en-US" sz="1600" dirty="0">
              <a:solidFill>
                <a:schemeClr val="accent3">
                  <a:lumMod val="25000"/>
                </a:schemeClr>
              </a:solidFill>
              <a:latin typeface="Abadi" panose="020B0604020104020204" pitchFamily="34" charset="0"/>
            </a:endParaRPr>
          </a:p>
          <a:p>
            <a:endParaRPr lang="en-US" sz="1600" dirty="0">
              <a:solidFill>
                <a:schemeClr val="accent3">
                  <a:lumMod val="25000"/>
                </a:schemeClr>
              </a:solidFill>
              <a:latin typeface="Abadi" panose="020B0604020104020204" pitchFamily="34" charset="0"/>
            </a:endParaRPr>
          </a:p>
          <a:p>
            <a:endParaRPr lang="en-US" sz="1600" dirty="0">
              <a:solidFill>
                <a:schemeClr val="accent3">
                  <a:lumMod val="25000"/>
                </a:schemeClr>
              </a:solidFill>
              <a:latin typeface="Abadi" panose="020B0604020104020204" pitchFamily="34" charset="0"/>
            </a:endParaRPr>
          </a:p>
          <a:p>
            <a:r>
              <a:rPr lang="en-US" sz="1600" dirty="0">
                <a:solidFill>
                  <a:schemeClr val="accent3">
                    <a:lumMod val="25000"/>
                  </a:schemeClr>
                </a:solidFill>
                <a:latin typeface="Abadi" panose="020B0604020104020204" pitchFamily="34" charset="0"/>
              </a:rPr>
              <a:t>Number and occurrence of each Orbit:</a:t>
            </a:r>
          </a:p>
          <a:p>
            <a:endParaRPr lang="en-US" sz="1600" dirty="0">
              <a:solidFill>
                <a:schemeClr val="accent3">
                  <a:lumMod val="25000"/>
                </a:schemeClr>
              </a:solidFill>
              <a:latin typeface="Abadi" panose="020B0604020104020204" pitchFamily="34" charset="0"/>
            </a:endParaRPr>
          </a:p>
          <a:p>
            <a:endParaRPr lang="en-US" sz="1400" dirty="0">
              <a:solidFill>
                <a:schemeClr val="accent3">
                  <a:lumMod val="25000"/>
                </a:schemeClr>
              </a:solidFill>
              <a:latin typeface="Abadi" panose="020B0604020104020204" pitchFamily="34" charset="0"/>
            </a:endParaRPr>
          </a:p>
          <a:p>
            <a:pPr marL="0" indent="0">
              <a:buNone/>
            </a:pPr>
            <a:endParaRPr lang="en-US" sz="1600" dirty="0">
              <a:solidFill>
                <a:schemeClr val="accent3">
                  <a:lumMod val="25000"/>
                </a:schemeClr>
              </a:solidFill>
              <a:latin typeface="Abadi" panose="020B0604020104020204" pitchFamily="34" charset="0"/>
            </a:endParaRPr>
          </a:p>
          <a:p>
            <a:r>
              <a:rPr lang="en-US" sz="1600" dirty="0">
                <a:solidFill>
                  <a:schemeClr val="accent3">
                    <a:lumMod val="25000"/>
                  </a:schemeClr>
                </a:solidFill>
                <a:latin typeface="Abadi" panose="020B0604020104020204" pitchFamily="34" charset="0"/>
              </a:rPr>
              <a:t>Outcome to determine the number of landing outcomes: </a:t>
            </a:r>
          </a:p>
          <a:p>
            <a:endParaRPr lang="en-US" sz="1600" dirty="0">
              <a:solidFill>
                <a:schemeClr val="accent3">
                  <a:lumMod val="25000"/>
                </a:schemeClr>
              </a:solidFill>
              <a:latin typeface="Abadi" panose="020B0604020104020204" pitchFamily="34" charset="0"/>
            </a:endParaRPr>
          </a:p>
          <a:p>
            <a:endParaRPr lang="en-US" sz="1600" dirty="0">
              <a:solidFill>
                <a:schemeClr val="accent3">
                  <a:lumMod val="25000"/>
                </a:schemeClr>
              </a:solidFill>
              <a:latin typeface="Abadi" panose="020B0604020104020204" pitchFamily="34" charset="0"/>
            </a:endParaRPr>
          </a:p>
          <a:p>
            <a:endParaRPr lang="en-US" sz="1600" dirty="0">
              <a:solidFill>
                <a:schemeClr val="accent3">
                  <a:lumMod val="25000"/>
                </a:schemeClr>
              </a:solidFill>
              <a:latin typeface="Abadi" panose="020B0604020104020204" pitchFamily="34" charset="0"/>
            </a:endParaRPr>
          </a:p>
          <a:p>
            <a:endParaRPr lang="en-US" sz="1600" dirty="0">
              <a:solidFill>
                <a:schemeClr val="accent3">
                  <a:lumMod val="25000"/>
                </a:schemeClr>
              </a:solidFill>
              <a:latin typeface="Abadi" panose="020B0604020104020204" pitchFamily="34" charset="0"/>
            </a:endParaRPr>
          </a:p>
          <a:p>
            <a:endParaRPr lang="en-US" sz="600" dirty="0">
              <a:solidFill>
                <a:schemeClr val="accent3">
                  <a:lumMod val="25000"/>
                </a:schemeClr>
              </a:solidFill>
              <a:latin typeface="Abadi" panose="020B0604020104020204" pitchFamily="34" charset="0"/>
            </a:endParaRPr>
          </a:p>
          <a:p>
            <a:r>
              <a:rPr lang="en-US" sz="1600" dirty="0">
                <a:solidFill>
                  <a:schemeClr val="accent3">
                    <a:lumMod val="25000"/>
                  </a:schemeClr>
                </a:solidFill>
                <a:latin typeface="Abadi" panose="020B0604020104020204" pitchFamily="34" charset="0"/>
              </a:rPr>
              <a:t>The new column Class used column Outcome as a base to determine success or failure.</a:t>
            </a:r>
          </a:p>
          <a:p>
            <a:endParaRPr lang="en-US" sz="1600" dirty="0">
              <a:solidFill>
                <a:schemeClr val="accent3">
                  <a:lumMod val="25000"/>
                </a:schemeClr>
              </a:solidFill>
              <a:latin typeface="Abadi" panose="020B0604020104020204" pitchFamily="34" charset="0"/>
            </a:endParaRPr>
          </a:p>
          <a:p>
            <a:endParaRPr lang="en-US" sz="16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 - Insights</a:t>
            </a:r>
          </a:p>
        </p:txBody>
      </p:sp>
      <p:graphicFrame>
        <p:nvGraphicFramePr>
          <p:cNvPr id="2" name="Table 1">
            <a:extLst>
              <a:ext uri="{FF2B5EF4-FFF2-40B4-BE49-F238E27FC236}">
                <a16:creationId xmlns:a16="http://schemas.microsoft.com/office/drawing/2014/main" id="{D9F27391-0AF4-1D81-4DDA-F6AF8E93F126}"/>
              </a:ext>
            </a:extLst>
          </p:cNvPr>
          <p:cNvGraphicFramePr>
            <a:graphicFrameLocks noGrp="1"/>
          </p:cNvGraphicFramePr>
          <p:nvPr>
            <p:extLst>
              <p:ext uri="{D42A27DB-BD31-4B8C-83A1-F6EECF244321}">
                <p14:modId xmlns:p14="http://schemas.microsoft.com/office/powerpoint/2010/main" val="1068359131"/>
              </p:ext>
            </p:extLst>
          </p:nvPr>
        </p:nvGraphicFramePr>
        <p:xfrm>
          <a:off x="1084259" y="3171825"/>
          <a:ext cx="8018430" cy="839554"/>
        </p:xfrm>
        <a:graphic>
          <a:graphicData uri="http://schemas.openxmlformats.org/drawingml/2006/table">
            <a:tbl>
              <a:tblPr firstRow="1" bandRow="1">
                <a:tableStyleId>{5C22544A-7EE6-4342-B048-85BDC9FD1C3A}</a:tableStyleId>
              </a:tblPr>
              <a:tblGrid>
                <a:gridCol w="1336405">
                  <a:extLst>
                    <a:ext uri="{9D8B030D-6E8A-4147-A177-3AD203B41FA5}">
                      <a16:colId xmlns:a16="http://schemas.microsoft.com/office/drawing/2014/main" val="3745992290"/>
                    </a:ext>
                  </a:extLst>
                </a:gridCol>
                <a:gridCol w="1336405">
                  <a:extLst>
                    <a:ext uri="{9D8B030D-6E8A-4147-A177-3AD203B41FA5}">
                      <a16:colId xmlns:a16="http://schemas.microsoft.com/office/drawing/2014/main" val="2836212990"/>
                    </a:ext>
                  </a:extLst>
                </a:gridCol>
                <a:gridCol w="1336405">
                  <a:extLst>
                    <a:ext uri="{9D8B030D-6E8A-4147-A177-3AD203B41FA5}">
                      <a16:colId xmlns:a16="http://schemas.microsoft.com/office/drawing/2014/main" val="3300323684"/>
                    </a:ext>
                  </a:extLst>
                </a:gridCol>
                <a:gridCol w="1336405">
                  <a:extLst>
                    <a:ext uri="{9D8B030D-6E8A-4147-A177-3AD203B41FA5}">
                      <a16:colId xmlns:a16="http://schemas.microsoft.com/office/drawing/2014/main" val="4068118637"/>
                    </a:ext>
                  </a:extLst>
                </a:gridCol>
                <a:gridCol w="1336405">
                  <a:extLst>
                    <a:ext uri="{9D8B030D-6E8A-4147-A177-3AD203B41FA5}">
                      <a16:colId xmlns:a16="http://schemas.microsoft.com/office/drawing/2014/main" val="924457868"/>
                    </a:ext>
                  </a:extLst>
                </a:gridCol>
                <a:gridCol w="1336405">
                  <a:extLst>
                    <a:ext uri="{9D8B030D-6E8A-4147-A177-3AD203B41FA5}">
                      <a16:colId xmlns:a16="http://schemas.microsoft.com/office/drawing/2014/main" val="2117151608"/>
                    </a:ext>
                  </a:extLst>
                </a:gridCol>
              </a:tblGrid>
              <a:tr h="419777">
                <a:tc>
                  <a:txBody>
                    <a:bodyPr/>
                    <a:lstStyle/>
                    <a:p>
                      <a:pPr algn="ctr"/>
                      <a:r>
                        <a:rPr lang="en-US" sz="1400" dirty="0"/>
                        <a:t>GTO</a:t>
                      </a:r>
                    </a:p>
                  </a:txBody>
                  <a:tcPr anchor="ctr"/>
                </a:tc>
                <a:tc>
                  <a:txBody>
                    <a:bodyPr/>
                    <a:lstStyle/>
                    <a:p>
                      <a:pPr algn="ctr"/>
                      <a:r>
                        <a:rPr lang="en-US" sz="1400" dirty="0"/>
                        <a:t>ISS</a:t>
                      </a:r>
                    </a:p>
                  </a:txBody>
                  <a:tcPr anchor="ctr"/>
                </a:tc>
                <a:tc>
                  <a:txBody>
                    <a:bodyPr/>
                    <a:lstStyle/>
                    <a:p>
                      <a:pPr algn="ctr"/>
                      <a:r>
                        <a:rPr lang="en-US" sz="1400" dirty="0"/>
                        <a:t>VLEO</a:t>
                      </a:r>
                    </a:p>
                  </a:txBody>
                  <a:tcPr anchor="ctr"/>
                </a:tc>
                <a:tc>
                  <a:txBody>
                    <a:bodyPr/>
                    <a:lstStyle/>
                    <a:p>
                      <a:pPr algn="ctr"/>
                      <a:r>
                        <a:rPr lang="en-US" sz="1400" dirty="0"/>
                        <a:t>PO</a:t>
                      </a:r>
                    </a:p>
                  </a:txBody>
                  <a:tcPr anchor="ctr"/>
                </a:tc>
                <a:tc>
                  <a:txBody>
                    <a:bodyPr/>
                    <a:lstStyle/>
                    <a:p>
                      <a:pPr algn="ctr"/>
                      <a:r>
                        <a:rPr lang="en-US" sz="1400" dirty="0"/>
                        <a:t>LEO</a:t>
                      </a:r>
                    </a:p>
                  </a:txBody>
                  <a:tcPr anchor="ctr"/>
                </a:tc>
                <a:tc>
                  <a:txBody>
                    <a:bodyPr/>
                    <a:lstStyle/>
                    <a:p>
                      <a:pPr algn="ctr"/>
                      <a:r>
                        <a:rPr lang="en-US" sz="1400" dirty="0"/>
                        <a:t>Other</a:t>
                      </a:r>
                    </a:p>
                  </a:txBody>
                  <a:tcPr anchor="ctr"/>
                </a:tc>
                <a:extLst>
                  <a:ext uri="{0D108BD9-81ED-4DB2-BD59-A6C34878D82A}">
                    <a16:rowId xmlns:a16="http://schemas.microsoft.com/office/drawing/2014/main" val="2334891123"/>
                  </a:ext>
                </a:extLst>
              </a:tr>
              <a:tr h="419777">
                <a:tc>
                  <a:txBody>
                    <a:bodyPr/>
                    <a:lstStyle/>
                    <a:p>
                      <a:pPr algn="ctr"/>
                      <a:r>
                        <a:rPr lang="en-US" sz="1400" dirty="0"/>
                        <a:t>27</a:t>
                      </a:r>
                    </a:p>
                  </a:txBody>
                  <a:tcPr anchor="ctr"/>
                </a:tc>
                <a:tc>
                  <a:txBody>
                    <a:bodyPr/>
                    <a:lstStyle/>
                    <a:p>
                      <a:pPr algn="ctr"/>
                      <a:r>
                        <a:rPr lang="en-US" sz="1400" dirty="0"/>
                        <a:t>21</a:t>
                      </a:r>
                    </a:p>
                  </a:txBody>
                  <a:tcPr anchor="ctr"/>
                </a:tc>
                <a:tc>
                  <a:txBody>
                    <a:bodyPr/>
                    <a:lstStyle/>
                    <a:p>
                      <a:pPr algn="ctr"/>
                      <a:r>
                        <a:rPr lang="en-US" sz="1400" dirty="0"/>
                        <a:t>14</a:t>
                      </a:r>
                    </a:p>
                  </a:txBody>
                  <a:tcPr anchor="ctr"/>
                </a:tc>
                <a:tc>
                  <a:txBody>
                    <a:bodyPr/>
                    <a:lstStyle/>
                    <a:p>
                      <a:pPr algn="ctr"/>
                      <a:r>
                        <a:rPr lang="en-US" sz="1400" dirty="0"/>
                        <a:t>9</a:t>
                      </a:r>
                    </a:p>
                  </a:txBody>
                  <a:tcPr anchor="ctr"/>
                </a:tc>
                <a:tc>
                  <a:txBody>
                    <a:bodyPr/>
                    <a:lstStyle/>
                    <a:p>
                      <a:pPr algn="ctr"/>
                      <a:r>
                        <a:rPr lang="en-US" sz="1400" dirty="0"/>
                        <a:t>7</a:t>
                      </a:r>
                    </a:p>
                  </a:txBody>
                  <a:tcPr anchor="ctr"/>
                </a:tc>
                <a:tc>
                  <a:txBody>
                    <a:bodyPr/>
                    <a:lstStyle/>
                    <a:p>
                      <a:pPr algn="ctr"/>
                      <a:r>
                        <a:rPr lang="en-US" sz="1400" dirty="0"/>
                        <a:t>12</a:t>
                      </a:r>
                    </a:p>
                  </a:txBody>
                  <a:tcPr anchor="ctr"/>
                </a:tc>
                <a:extLst>
                  <a:ext uri="{0D108BD9-81ED-4DB2-BD59-A6C34878D82A}">
                    <a16:rowId xmlns:a16="http://schemas.microsoft.com/office/drawing/2014/main" val="358285861"/>
                  </a:ext>
                </a:extLst>
              </a:tr>
            </a:tbl>
          </a:graphicData>
        </a:graphic>
      </p:graphicFrame>
      <p:graphicFrame>
        <p:nvGraphicFramePr>
          <p:cNvPr id="3" name="Table 2">
            <a:extLst>
              <a:ext uri="{FF2B5EF4-FFF2-40B4-BE49-F238E27FC236}">
                <a16:creationId xmlns:a16="http://schemas.microsoft.com/office/drawing/2014/main" id="{F098F3FD-82B9-5DB3-10DF-33D242751930}"/>
              </a:ext>
            </a:extLst>
          </p:cNvPr>
          <p:cNvGraphicFramePr>
            <a:graphicFrameLocks noGrp="1"/>
          </p:cNvGraphicFramePr>
          <p:nvPr>
            <p:extLst>
              <p:ext uri="{D42A27DB-BD31-4B8C-83A1-F6EECF244321}">
                <p14:modId xmlns:p14="http://schemas.microsoft.com/office/powerpoint/2010/main" val="3132808951"/>
              </p:ext>
            </p:extLst>
          </p:nvPr>
        </p:nvGraphicFramePr>
        <p:xfrm>
          <a:off x="1084262" y="1804260"/>
          <a:ext cx="8018427" cy="839555"/>
        </p:xfrm>
        <a:graphic>
          <a:graphicData uri="http://schemas.openxmlformats.org/drawingml/2006/table">
            <a:tbl>
              <a:tblPr firstRow="1" bandRow="1">
                <a:tableStyleId>{5C22544A-7EE6-4342-B048-85BDC9FD1C3A}</a:tableStyleId>
              </a:tblPr>
              <a:tblGrid>
                <a:gridCol w="2672809">
                  <a:extLst>
                    <a:ext uri="{9D8B030D-6E8A-4147-A177-3AD203B41FA5}">
                      <a16:colId xmlns:a16="http://schemas.microsoft.com/office/drawing/2014/main" val="4022048680"/>
                    </a:ext>
                  </a:extLst>
                </a:gridCol>
                <a:gridCol w="2672809">
                  <a:extLst>
                    <a:ext uri="{9D8B030D-6E8A-4147-A177-3AD203B41FA5}">
                      <a16:colId xmlns:a16="http://schemas.microsoft.com/office/drawing/2014/main" val="1561596465"/>
                    </a:ext>
                  </a:extLst>
                </a:gridCol>
                <a:gridCol w="2672809">
                  <a:extLst>
                    <a:ext uri="{9D8B030D-6E8A-4147-A177-3AD203B41FA5}">
                      <a16:colId xmlns:a16="http://schemas.microsoft.com/office/drawing/2014/main" val="658349443"/>
                    </a:ext>
                  </a:extLst>
                </a:gridCol>
              </a:tblGrid>
              <a:tr h="449073">
                <a:tc>
                  <a:txBody>
                    <a:bodyPr/>
                    <a:lstStyle/>
                    <a:p>
                      <a:pPr algn="ctr"/>
                      <a:r>
                        <a:rPr lang="en-US" sz="1400" dirty="0"/>
                        <a:t>CCAFS SLC (Cape Canaveral)</a:t>
                      </a:r>
                    </a:p>
                  </a:txBody>
                  <a:tcPr anchor="ctr"/>
                </a:tc>
                <a:tc>
                  <a:txBody>
                    <a:bodyPr/>
                    <a:lstStyle/>
                    <a:p>
                      <a:pPr algn="ctr"/>
                      <a:r>
                        <a:rPr lang="en-US" sz="1400" dirty="0"/>
                        <a:t>KSC LC 39A (Kennedy Space Center)</a:t>
                      </a:r>
                    </a:p>
                  </a:txBody>
                  <a:tcPr anchor="ctr"/>
                </a:tc>
                <a:tc>
                  <a:txBody>
                    <a:bodyPr/>
                    <a:lstStyle/>
                    <a:p>
                      <a:pPr algn="ctr"/>
                      <a:r>
                        <a:rPr lang="en-US" sz="1400" dirty="0"/>
                        <a:t>VAFB SLC 4E (Vandenberg)</a:t>
                      </a:r>
                    </a:p>
                  </a:txBody>
                  <a:tcPr anchor="ctr"/>
                </a:tc>
                <a:extLst>
                  <a:ext uri="{0D108BD9-81ED-4DB2-BD59-A6C34878D82A}">
                    <a16:rowId xmlns:a16="http://schemas.microsoft.com/office/drawing/2014/main" val="3535336249"/>
                  </a:ext>
                </a:extLst>
              </a:tr>
              <a:tr h="321395">
                <a:tc>
                  <a:txBody>
                    <a:bodyPr/>
                    <a:lstStyle/>
                    <a:p>
                      <a:pPr algn="ctr"/>
                      <a:r>
                        <a:rPr lang="en-US" sz="1400" dirty="0"/>
                        <a:t>55</a:t>
                      </a:r>
                    </a:p>
                  </a:txBody>
                  <a:tcPr anchor="ctr"/>
                </a:tc>
                <a:tc>
                  <a:txBody>
                    <a:bodyPr/>
                    <a:lstStyle/>
                    <a:p>
                      <a:pPr algn="ctr"/>
                      <a:r>
                        <a:rPr lang="en-US" sz="1400" dirty="0"/>
                        <a:t>22</a:t>
                      </a:r>
                    </a:p>
                  </a:txBody>
                  <a:tcPr anchor="ctr"/>
                </a:tc>
                <a:tc>
                  <a:txBody>
                    <a:bodyPr/>
                    <a:lstStyle/>
                    <a:p>
                      <a:pPr algn="ctr"/>
                      <a:r>
                        <a:rPr lang="en-US" sz="1400" dirty="0"/>
                        <a:t>13</a:t>
                      </a:r>
                    </a:p>
                  </a:txBody>
                  <a:tcPr anchor="ctr"/>
                </a:tc>
                <a:extLst>
                  <a:ext uri="{0D108BD9-81ED-4DB2-BD59-A6C34878D82A}">
                    <a16:rowId xmlns:a16="http://schemas.microsoft.com/office/drawing/2014/main" val="2265198247"/>
                  </a:ext>
                </a:extLst>
              </a:tr>
            </a:tbl>
          </a:graphicData>
        </a:graphic>
      </p:graphicFrame>
      <p:graphicFrame>
        <p:nvGraphicFramePr>
          <p:cNvPr id="6" name="Table 5">
            <a:extLst>
              <a:ext uri="{FF2B5EF4-FFF2-40B4-BE49-F238E27FC236}">
                <a16:creationId xmlns:a16="http://schemas.microsoft.com/office/drawing/2014/main" id="{84B67C14-190A-58E4-CFD3-8F5AC6C23656}"/>
              </a:ext>
            </a:extLst>
          </p:cNvPr>
          <p:cNvGraphicFramePr>
            <a:graphicFrameLocks noGrp="1"/>
          </p:cNvGraphicFramePr>
          <p:nvPr>
            <p:extLst>
              <p:ext uri="{D42A27DB-BD31-4B8C-83A1-F6EECF244321}">
                <p14:modId xmlns:p14="http://schemas.microsoft.com/office/powerpoint/2010/main" val="4237917639"/>
              </p:ext>
            </p:extLst>
          </p:nvPr>
        </p:nvGraphicFramePr>
        <p:xfrm>
          <a:off x="1040680" y="4602350"/>
          <a:ext cx="9974262" cy="1315720"/>
        </p:xfrm>
        <a:graphic>
          <a:graphicData uri="http://schemas.openxmlformats.org/drawingml/2006/table">
            <a:tbl>
              <a:tblPr firstRow="1" bandRow="1">
                <a:tableStyleId>{5C22544A-7EE6-4342-B048-85BDC9FD1C3A}</a:tableStyleId>
              </a:tblPr>
              <a:tblGrid>
                <a:gridCol w="1944688">
                  <a:extLst>
                    <a:ext uri="{9D8B030D-6E8A-4147-A177-3AD203B41FA5}">
                      <a16:colId xmlns:a16="http://schemas.microsoft.com/office/drawing/2014/main" val="3558239158"/>
                    </a:ext>
                  </a:extLst>
                </a:gridCol>
                <a:gridCol w="1210453">
                  <a:extLst>
                    <a:ext uri="{9D8B030D-6E8A-4147-A177-3AD203B41FA5}">
                      <a16:colId xmlns:a16="http://schemas.microsoft.com/office/drawing/2014/main" val="3368706213"/>
                    </a:ext>
                  </a:extLst>
                </a:gridCol>
                <a:gridCol w="1951847">
                  <a:extLst>
                    <a:ext uri="{9D8B030D-6E8A-4147-A177-3AD203B41FA5}">
                      <a16:colId xmlns:a16="http://schemas.microsoft.com/office/drawing/2014/main" val="1339567739"/>
                    </a:ext>
                  </a:extLst>
                </a:gridCol>
                <a:gridCol w="1924050">
                  <a:extLst>
                    <a:ext uri="{9D8B030D-6E8A-4147-A177-3AD203B41FA5}">
                      <a16:colId xmlns:a16="http://schemas.microsoft.com/office/drawing/2014/main" val="2366540556"/>
                    </a:ext>
                  </a:extLst>
                </a:gridCol>
                <a:gridCol w="1781175">
                  <a:extLst>
                    <a:ext uri="{9D8B030D-6E8A-4147-A177-3AD203B41FA5}">
                      <a16:colId xmlns:a16="http://schemas.microsoft.com/office/drawing/2014/main" val="2452538912"/>
                    </a:ext>
                  </a:extLst>
                </a:gridCol>
                <a:gridCol w="1162049">
                  <a:extLst>
                    <a:ext uri="{9D8B030D-6E8A-4147-A177-3AD203B41FA5}">
                      <a16:colId xmlns:a16="http://schemas.microsoft.com/office/drawing/2014/main" val="3127195821"/>
                    </a:ext>
                  </a:extLst>
                </a:gridCol>
              </a:tblGrid>
              <a:tr h="370840">
                <a:tc>
                  <a:txBody>
                    <a:bodyPr/>
                    <a:lstStyle/>
                    <a:p>
                      <a:pPr algn="ctr"/>
                      <a:r>
                        <a:rPr lang="en-US" sz="1400" dirty="0"/>
                        <a:t>True ASDS</a:t>
                      </a:r>
                    </a:p>
                    <a:p>
                      <a:pPr algn="ctr"/>
                      <a:r>
                        <a:rPr lang="en-US" sz="1400" dirty="0"/>
                        <a:t>(Successfully landed on a drone ship).</a:t>
                      </a:r>
                    </a:p>
                  </a:txBody>
                  <a:tcPr anchor="ctr"/>
                </a:tc>
                <a:tc>
                  <a:txBody>
                    <a:bodyPr/>
                    <a:lstStyle/>
                    <a:p>
                      <a:pPr algn="ctr"/>
                      <a:r>
                        <a:rPr lang="en-US" sz="1400" dirty="0"/>
                        <a:t>None</a:t>
                      </a:r>
                    </a:p>
                    <a:p>
                      <a:pPr algn="ctr"/>
                      <a:r>
                        <a:rPr lang="en-US" sz="1400" dirty="0"/>
                        <a:t>(Failure to Land)</a:t>
                      </a:r>
                    </a:p>
                    <a:p>
                      <a:pPr algn="ctr"/>
                      <a:endParaRPr lang="en-US" sz="1400" dirty="0"/>
                    </a:p>
                  </a:txBody>
                  <a:tcPr anchor="ctr"/>
                </a:tc>
                <a:tc>
                  <a:txBody>
                    <a:bodyPr/>
                    <a:lstStyle/>
                    <a:p>
                      <a:pPr algn="ctr"/>
                      <a:r>
                        <a:rPr lang="en-US" sz="1400" dirty="0"/>
                        <a:t>True RTLS</a:t>
                      </a:r>
                    </a:p>
                    <a:p>
                      <a:pPr algn="ctr"/>
                      <a:r>
                        <a:rPr lang="en-US" sz="1400" dirty="0"/>
                        <a:t>(Successfully landed to a ground pad).</a:t>
                      </a:r>
                    </a:p>
                  </a:txBody>
                  <a:tcPr anchor="ctr"/>
                </a:tc>
                <a:tc>
                  <a:txBody>
                    <a:bodyPr/>
                    <a:lstStyle/>
                    <a:p>
                      <a:pPr algn="ctr"/>
                      <a:r>
                        <a:rPr lang="en-US" sz="1400" dirty="0"/>
                        <a:t>False ASDS</a:t>
                      </a:r>
                    </a:p>
                    <a:p>
                      <a:pPr algn="ctr"/>
                      <a:r>
                        <a:rPr lang="en-US" sz="1400" dirty="0"/>
                        <a:t>(Unsuccessfully landed on a drone ship).</a:t>
                      </a:r>
                    </a:p>
                  </a:txBody>
                  <a:tcPr anchor="ctr"/>
                </a:tc>
                <a:tc>
                  <a:txBody>
                    <a:bodyPr/>
                    <a:lstStyle/>
                    <a:p>
                      <a:pPr algn="ctr"/>
                      <a:r>
                        <a:rPr lang="en-US" sz="1400" dirty="0"/>
                        <a:t>True Ocean</a:t>
                      </a:r>
                    </a:p>
                    <a:p>
                      <a:pPr algn="ctr"/>
                      <a:r>
                        <a:rPr lang="en-US" sz="1400" dirty="0"/>
                        <a:t>(Successfully landed in the ocean).</a:t>
                      </a:r>
                    </a:p>
                  </a:txBody>
                  <a:tcPr anchor="ctr"/>
                </a:tc>
                <a:tc>
                  <a:txBody>
                    <a:bodyPr/>
                    <a:lstStyle/>
                    <a:p>
                      <a:pPr algn="ctr"/>
                      <a:r>
                        <a:rPr lang="en-US" sz="1400" dirty="0"/>
                        <a:t>Other</a:t>
                      </a:r>
                    </a:p>
                  </a:txBody>
                  <a:tcPr anchor="ctr"/>
                </a:tc>
                <a:extLst>
                  <a:ext uri="{0D108BD9-81ED-4DB2-BD59-A6C34878D82A}">
                    <a16:rowId xmlns:a16="http://schemas.microsoft.com/office/drawing/2014/main" val="3403070844"/>
                  </a:ext>
                </a:extLst>
              </a:tr>
              <a:tr h="370840">
                <a:tc>
                  <a:txBody>
                    <a:bodyPr/>
                    <a:lstStyle/>
                    <a:p>
                      <a:pPr algn="ctr"/>
                      <a:r>
                        <a:rPr lang="en-US" sz="1400" dirty="0"/>
                        <a:t>41</a:t>
                      </a:r>
                    </a:p>
                  </a:txBody>
                  <a:tcPr anchor="ctr"/>
                </a:tc>
                <a:tc>
                  <a:txBody>
                    <a:bodyPr/>
                    <a:lstStyle/>
                    <a:p>
                      <a:pPr algn="ctr"/>
                      <a:r>
                        <a:rPr lang="en-US" sz="1400" dirty="0"/>
                        <a:t>19</a:t>
                      </a:r>
                    </a:p>
                  </a:txBody>
                  <a:tcPr anchor="ctr"/>
                </a:tc>
                <a:tc>
                  <a:txBody>
                    <a:bodyPr/>
                    <a:lstStyle/>
                    <a:p>
                      <a:pPr algn="ctr"/>
                      <a:r>
                        <a:rPr lang="en-US" sz="1400" dirty="0"/>
                        <a:t>14</a:t>
                      </a:r>
                    </a:p>
                  </a:txBody>
                  <a:tcPr anchor="ctr"/>
                </a:tc>
                <a:tc>
                  <a:txBody>
                    <a:bodyPr/>
                    <a:lstStyle/>
                    <a:p>
                      <a:pPr algn="ctr"/>
                      <a:r>
                        <a:rPr lang="en-US" sz="1400" dirty="0"/>
                        <a:t>6</a:t>
                      </a:r>
                    </a:p>
                  </a:txBody>
                  <a:tcPr anchor="ctr"/>
                </a:tc>
                <a:tc>
                  <a:txBody>
                    <a:bodyPr/>
                    <a:lstStyle/>
                    <a:p>
                      <a:pPr algn="ctr"/>
                      <a:r>
                        <a:rPr lang="en-US" sz="1400" dirty="0"/>
                        <a:t>5</a:t>
                      </a:r>
                    </a:p>
                  </a:txBody>
                  <a:tcPr anchor="ctr"/>
                </a:tc>
                <a:tc>
                  <a:txBody>
                    <a:bodyPr/>
                    <a:lstStyle/>
                    <a:p>
                      <a:pPr algn="ctr"/>
                      <a:r>
                        <a:rPr lang="en-US" sz="1400" dirty="0"/>
                        <a:t>5</a:t>
                      </a:r>
                    </a:p>
                  </a:txBody>
                  <a:tcPr anchor="ctr"/>
                </a:tc>
                <a:extLst>
                  <a:ext uri="{0D108BD9-81ED-4DB2-BD59-A6C34878D82A}">
                    <a16:rowId xmlns:a16="http://schemas.microsoft.com/office/drawing/2014/main" val="3867781289"/>
                  </a:ext>
                </a:extLst>
              </a:tr>
            </a:tbl>
          </a:graphicData>
        </a:graphic>
      </p:graphicFrame>
    </p:spTree>
    <p:extLst>
      <p:ext uri="{BB962C8B-B14F-4D97-AF65-F5344CB8AC3E}">
        <p14:creationId xmlns:p14="http://schemas.microsoft.com/office/powerpoint/2010/main" val="1125996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 - Variables in Dataframe </a:t>
            </a:r>
            <a:endParaRPr lang="en-US" dirty="0">
              <a:solidFill>
                <a:srgbClr val="0B49CB"/>
              </a:solidFill>
            </a:endParaRPr>
          </a:p>
        </p:txBody>
      </p:sp>
      <p:graphicFrame>
        <p:nvGraphicFramePr>
          <p:cNvPr id="3" name="Table 2">
            <a:extLst>
              <a:ext uri="{FF2B5EF4-FFF2-40B4-BE49-F238E27FC236}">
                <a16:creationId xmlns:a16="http://schemas.microsoft.com/office/drawing/2014/main" id="{0D47719B-36B6-5FE8-64A6-896F6EC21D12}"/>
              </a:ext>
            </a:extLst>
          </p:cNvPr>
          <p:cNvGraphicFramePr>
            <a:graphicFrameLocks noGrp="1"/>
          </p:cNvGraphicFramePr>
          <p:nvPr>
            <p:extLst>
              <p:ext uri="{D42A27DB-BD31-4B8C-83A1-F6EECF244321}">
                <p14:modId xmlns:p14="http://schemas.microsoft.com/office/powerpoint/2010/main" val="612653503"/>
              </p:ext>
            </p:extLst>
          </p:nvPr>
        </p:nvGraphicFramePr>
        <p:xfrm>
          <a:off x="561975" y="1421341"/>
          <a:ext cx="4314825" cy="5152076"/>
        </p:xfrm>
        <a:graphic>
          <a:graphicData uri="http://schemas.openxmlformats.org/drawingml/2006/table">
            <a:tbl>
              <a:tblPr firstRow="1" bandRow="1">
                <a:tableStyleId>{5C22544A-7EE6-4342-B048-85BDC9FD1C3A}</a:tableStyleId>
              </a:tblPr>
              <a:tblGrid>
                <a:gridCol w="1238721">
                  <a:extLst>
                    <a:ext uri="{9D8B030D-6E8A-4147-A177-3AD203B41FA5}">
                      <a16:colId xmlns:a16="http://schemas.microsoft.com/office/drawing/2014/main" val="3438169683"/>
                    </a:ext>
                  </a:extLst>
                </a:gridCol>
                <a:gridCol w="3076104">
                  <a:extLst>
                    <a:ext uri="{9D8B030D-6E8A-4147-A177-3AD203B41FA5}">
                      <a16:colId xmlns:a16="http://schemas.microsoft.com/office/drawing/2014/main" val="3310627002"/>
                    </a:ext>
                  </a:extLst>
                </a:gridCol>
              </a:tblGrid>
              <a:tr h="441378">
                <a:tc>
                  <a:txBody>
                    <a:bodyPr/>
                    <a:lstStyle/>
                    <a:p>
                      <a:pPr algn="ctr"/>
                      <a:r>
                        <a:rPr lang="en-US" sz="1400" dirty="0">
                          <a:latin typeface="+mn-lt"/>
                        </a:rPr>
                        <a:t>String</a:t>
                      </a:r>
                    </a:p>
                  </a:txBody>
                  <a:tcPr anchor="ctr"/>
                </a:tc>
                <a:tc>
                  <a:txBody>
                    <a:bodyPr/>
                    <a:lstStyle/>
                    <a:p>
                      <a:pPr algn="ctr"/>
                      <a:r>
                        <a:rPr lang="en-US" sz="1400" dirty="0">
                          <a:latin typeface="+mn-lt"/>
                        </a:rPr>
                        <a:t>Description</a:t>
                      </a:r>
                    </a:p>
                  </a:txBody>
                  <a:tcPr anchor="ctr"/>
                </a:tc>
                <a:extLst>
                  <a:ext uri="{0D108BD9-81ED-4DB2-BD59-A6C34878D82A}">
                    <a16:rowId xmlns:a16="http://schemas.microsoft.com/office/drawing/2014/main" val="3976392659"/>
                  </a:ext>
                </a:extLst>
              </a:tr>
              <a:tr h="482087">
                <a:tc>
                  <a:txBody>
                    <a:bodyPr/>
                    <a:lstStyle/>
                    <a:p>
                      <a:pPr algn="l"/>
                      <a:r>
                        <a:rPr lang="en-US" sz="1400" dirty="0">
                          <a:latin typeface="+mn-lt"/>
                        </a:rPr>
                        <a:t>Date</a:t>
                      </a:r>
                    </a:p>
                  </a:txBody>
                  <a:tcPr anchor="ctr"/>
                </a:tc>
                <a:tc>
                  <a:txBody>
                    <a:bodyPr/>
                    <a:lstStyle/>
                    <a:p>
                      <a:pPr algn="l"/>
                      <a:r>
                        <a:rPr lang="en-US" sz="1400" dirty="0">
                          <a:latin typeface="+mn-lt"/>
                        </a:rPr>
                        <a:t>YYYY-MM-DD</a:t>
                      </a:r>
                    </a:p>
                  </a:txBody>
                  <a:tcPr anchor="ctr"/>
                </a:tc>
                <a:extLst>
                  <a:ext uri="{0D108BD9-81ED-4DB2-BD59-A6C34878D82A}">
                    <a16:rowId xmlns:a16="http://schemas.microsoft.com/office/drawing/2014/main" val="1974436485"/>
                  </a:ext>
                </a:extLst>
              </a:tr>
              <a:tr h="604231">
                <a:tc>
                  <a:txBody>
                    <a:bodyPr/>
                    <a:lstStyle/>
                    <a:p>
                      <a:pPr algn="l"/>
                      <a:r>
                        <a:rPr lang="en-US" sz="1400" dirty="0">
                          <a:latin typeface="+mn-lt"/>
                        </a:rPr>
                        <a:t>Booster Version</a:t>
                      </a:r>
                    </a:p>
                  </a:txBody>
                  <a:tcPr anchor="ctr"/>
                </a:tc>
                <a:tc>
                  <a:txBody>
                    <a:bodyPr/>
                    <a:lstStyle/>
                    <a:p>
                      <a:pPr algn="l"/>
                      <a:r>
                        <a:rPr lang="en-US" sz="1400" dirty="0">
                          <a:latin typeface="+mn-lt"/>
                        </a:rPr>
                        <a:t>Versions of the Falcon 9 boosters such as F9 v1.1 and F9 v1.1 B1012.</a:t>
                      </a:r>
                    </a:p>
                  </a:txBody>
                  <a:tcPr anchor="ctr"/>
                </a:tc>
                <a:extLst>
                  <a:ext uri="{0D108BD9-81ED-4DB2-BD59-A6C34878D82A}">
                    <a16:rowId xmlns:a16="http://schemas.microsoft.com/office/drawing/2014/main" val="2157493540"/>
                  </a:ext>
                </a:extLst>
              </a:tr>
              <a:tr h="1071201">
                <a:tc>
                  <a:txBody>
                    <a:bodyPr/>
                    <a:lstStyle/>
                    <a:p>
                      <a:pPr algn="l"/>
                      <a:r>
                        <a:rPr lang="en-US" sz="1400" dirty="0">
                          <a:latin typeface="+mn-lt"/>
                        </a:rPr>
                        <a:t>Orbit</a:t>
                      </a:r>
                    </a:p>
                  </a:txBody>
                  <a:tcPr anchor="ctr"/>
                </a:tc>
                <a:tc>
                  <a:txBody>
                    <a:bodyPr/>
                    <a:lstStyle/>
                    <a:p>
                      <a:pPr algn="l"/>
                      <a:r>
                        <a:rPr lang="en-US" sz="1400" dirty="0">
                          <a:latin typeface="+mn-lt"/>
                        </a:rPr>
                        <a:t>Such as LEO (low orbit at an altitude of 2,000 km from Earth), VLEO (very low orbit at below 450 km), GTO (high Earth orbit at about 36,000 km).</a:t>
                      </a:r>
                    </a:p>
                  </a:txBody>
                  <a:tcPr anchor="ctr"/>
                </a:tc>
                <a:extLst>
                  <a:ext uri="{0D108BD9-81ED-4DB2-BD59-A6C34878D82A}">
                    <a16:rowId xmlns:a16="http://schemas.microsoft.com/office/drawing/2014/main" val="1121044415"/>
                  </a:ext>
                </a:extLst>
              </a:tr>
              <a:tr h="740486">
                <a:tc>
                  <a:txBody>
                    <a:bodyPr/>
                    <a:lstStyle/>
                    <a:p>
                      <a:pPr algn="l"/>
                      <a:r>
                        <a:rPr lang="en-US" sz="1400" dirty="0">
                          <a:latin typeface="+mn-lt"/>
                        </a:rPr>
                        <a:t>Launch Site</a:t>
                      </a:r>
                    </a:p>
                  </a:txBody>
                  <a:tcPr anchor="ctr"/>
                </a:tc>
                <a:tc>
                  <a:txBody>
                    <a:bodyPr/>
                    <a:lstStyle/>
                    <a:p>
                      <a:pPr algn="l"/>
                      <a:r>
                        <a:rPr lang="en-US" sz="1400" dirty="0">
                          <a:latin typeface="+mn-lt"/>
                        </a:rPr>
                        <a:t>Cape Canaveral (CCAFS SLC), Kennedy Space Center (KSC LC 39A) and Vandenberg (VAFB SLC 4E). </a:t>
                      </a:r>
                    </a:p>
                  </a:txBody>
                  <a:tcPr anchor="ctr"/>
                </a:tc>
                <a:extLst>
                  <a:ext uri="{0D108BD9-81ED-4DB2-BD59-A6C34878D82A}">
                    <a16:rowId xmlns:a16="http://schemas.microsoft.com/office/drawing/2014/main" val="2329494354"/>
                  </a:ext>
                </a:extLst>
              </a:tr>
              <a:tr h="604231">
                <a:tc>
                  <a:txBody>
                    <a:bodyPr/>
                    <a:lstStyle/>
                    <a:p>
                      <a:pPr algn="l"/>
                      <a:r>
                        <a:rPr lang="en-US" sz="1400" dirty="0">
                          <a:latin typeface="+mn-lt"/>
                        </a:rPr>
                        <a:t>Outcome</a:t>
                      </a:r>
                    </a:p>
                  </a:txBody>
                  <a:tcPr anchor="ctr"/>
                </a:tc>
                <a:tc>
                  <a:txBody>
                    <a:bodyPr/>
                    <a:lstStyle/>
                    <a:p>
                      <a:pPr algn="l"/>
                      <a:r>
                        <a:rPr lang="en-US" sz="1400" dirty="0">
                          <a:latin typeface="+mn-lt"/>
                        </a:rPr>
                        <a:t>Codes for successful and failed landings (in ocean, ground and drone ship).</a:t>
                      </a:r>
                    </a:p>
                  </a:txBody>
                  <a:tcPr anchor="ctr"/>
                </a:tc>
                <a:extLst>
                  <a:ext uri="{0D108BD9-81ED-4DB2-BD59-A6C34878D82A}">
                    <a16:rowId xmlns:a16="http://schemas.microsoft.com/office/drawing/2014/main" val="422746556"/>
                  </a:ext>
                </a:extLst>
              </a:tr>
              <a:tr h="604231">
                <a:tc>
                  <a:txBody>
                    <a:bodyPr/>
                    <a:lstStyle/>
                    <a:p>
                      <a:pPr algn="l"/>
                      <a:r>
                        <a:rPr lang="en-US" sz="1400" dirty="0">
                          <a:latin typeface="+mn-lt"/>
                        </a:rPr>
                        <a:t>Landing Pad</a:t>
                      </a:r>
                    </a:p>
                  </a:txBody>
                  <a:tcPr anchor="ctr"/>
                </a:tc>
                <a:tc>
                  <a:txBody>
                    <a:bodyPr/>
                    <a:lstStyle/>
                    <a:p>
                      <a:pPr algn="l"/>
                      <a:r>
                        <a:rPr lang="en-US" sz="1400" dirty="0">
                          <a:latin typeface="+mn-lt"/>
                        </a:rPr>
                        <a:t>5 Ids of Landing Pads.</a:t>
                      </a:r>
                    </a:p>
                  </a:txBody>
                  <a:tcPr anchor="ctr"/>
                </a:tc>
                <a:extLst>
                  <a:ext uri="{0D108BD9-81ED-4DB2-BD59-A6C34878D82A}">
                    <a16:rowId xmlns:a16="http://schemas.microsoft.com/office/drawing/2014/main" val="3402744394"/>
                  </a:ext>
                </a:extLst>
              </a:tr>
              <a:tr h="604231">
                <a:tc>
                  <a:txBody>
                    <a:bodyPr/>
                    <a:lstStyle/>
                    <a:p>
                      <a:pPr algn="l"/>
                      <a:r>
                        <a:rPr lang="en-US" sz="1400" dirty="0">
                          <a:latin typeface="+mn-lt"/>
                        </a:rPr>
                        <a:t>Serial</a:t>
                      </a:r>
                    </a:p>
                  </a:txBody>
                  <a:tcPr anchor="ctr"/>
                </a:tc>
                <a:tc>
                  <a:txBody>
                    <a:bodyPr/>
                    <a:lstStyle/>
                    <a:p>
                      <a:pPr algn="l"/>
                      <a:r>
                        <a:rPr lang="en-US" sz="1400" dirty="0">
                          <a:latin typeface="+mn-lt"/>
                        </a:rPr>
                        <a:t>Serial Numbers such as B1049, B1051 and B1060.</a:t>
                      </a:r>
                    </a:p>
                  </a:txBody>
                  <a:tcPr anchor="ctr"/>
                </a:tc>
                <a:extLst>
                  <a:ext uri="{0D108BD9-81ED-4DB2-BD59-A6C34878D82A}">
                    <a16:rowId xmlns:a16="http://schemas.microsoft.com/office/drawing/2014/main" val="1434191107"/>
                  </a:ext>
                </a:extLst>
              </a:tr>
            </a:tbl>
          </a:graphicData>
        </a:graphic>
      </p:graphicFrame>
      <p:graphicFrame>
        <p:nvGraphicFramePr>
          <p:cNvPr id="4" name="Table 3">
            <a:extLst>
              <a:ext uri="{FF2B5EF4-FFF2-40B4-BE49-F238E27FC236}">
                <a16:creationId xmlns:a16="http://schemas.microsoft.com/office/drawing/2014/main" id="{D0E69669-AF3D-AA8F-C1E6-256B5F696EC5}"/>
              </a:ext>
            </a:extLst>
          </p:cNvPr>
          <p:cNvGraphicFramePr>
            <a:graphicFrameLocks noGrp="1"/>
          </p:cNvGraphicFramePr>
          <p:nvPr>
            <p:extLst>
              <p:ext uri="{D42A27DB-BD31-4B8C-83A1-F6EECF244321}">
                <p14:modId xmlns:p14="http://schemas.microsoft.com/office/powerpoint/2010/main" val="3763543260"/>
              </p:ext>
            </p:extLst>
          </p:nvPr>
        </p:nvGraphicFramePr>
        <p:xfrm>
          <a:off x="4914900" y="1411238"/>
          <a:ext cx="4114800" cy="5162180"/>
        </p:xfrm>
        <a:graphic>
          <a:graphicData uri="http://schemas.openxmlformats.org/drawingml/2006/table">
            <a:tbl>
              <a:tblPr firstRow="1" bandRow="1">
                <a:tableStyleId>{5C22544A-7EE6-4342-B048-85BDC9FD1C3A}</a:tableStyleId>
              </a:tblPr>
              <a:tblGrid>
                <a:gridCol w="1314788">
                  <a:extLst>
                    <a:ext uri="{9D8B030D-6E8A-4147-A177-3AD203B41FA5}">
                      <a16:colId xmlns:a16="http://schemas.microsoft.com/office/drawing/2014/main" val="3438169683"/>
                    </a:ext>
                  </a:extLst>
                </a:gridCol>
                <a:gridCol w="2800012">
                  <a:extLst>
                    <a:ext uri="{9D8B030D-6E8A-4147-A177-3AD203B41FA5}">
                      <a16:colId xmlns:a16="http://schemas.microsoft.com/office/drawing/2014/main" val="3310627002"/>
                    </a:ext>
                  </a:extLst>
                </a:gridCol>
              </a:tblGrid>
              <a:tr h="456556">
                <a:tc>
                  <a:txBody>
                    <a:bodyPr/>
                    <a:lstStyle/>
                    <a:p>
                      <a:pPr algn="ctr"/>
                      <a:r>
                        <a:rPr lang="en-US" sz="1400" dirty="0">
                          <a:latin typeface="+mn-lt"/>
                        </a:rPr>
                        <a:t>Numeric</a:t>
                      </a:r>
                    </a:p>
                  </a:txBody>
                  <a:tcPr anchor="ctr"/>
                </a:tc>
                <a:tc>
                  <a:txBody>
                    <a:bodyPr/>
                    <a:lstStyle/>
                    <a:p>
                      <a:pPr algn="ctr"/>
                      <a:r>
                        <a:rPr lang="en-US" sz="1400" dirty="0">
                          <a:latin typeface="+mn-lt"/>
                        </a:rPr>
                        <a:t>Description</a:t>
                      </a:r>
                    </a:p>
                  </a:txBody>
                  <a:tcPr anchor="ctr"/>
                </a:tc>
                <a:extLst>
                  <a:ext uri="{0D108BD9-81ED-4DB2-BD59-A6C34878D82A}">
                    <a16:rowId xmlns:a16="http://schemas.microsoft.com/office/drawing/2014/main" val="3976392659"/>
                  </a:ext>
                </a:extLst>
              </a:tr>
              <a:tr h="554666">
                <a:tc>
                  <a:txBody>
                    <a:bodyPr/>
                    <a:lstStyle/>
                    <a:p>
                      <a:pPr algn="l"/>
                      <a:r>
                        <a:rPr lang="en-US" sz="1400" dirty="0">
                          <a:solidFill>
                            <a:schemeClr val="accent3">
                              <a:lumMod val="25000"/>
                            </a:schemeClr>
                          </a:solidFill>
                          <a:latin typeface="+mn-lt"/>
                        </a:rPr>
                        <a:t>Flight Number</a:t>
                      </a:r>
                      <a:endParaRPr lang="en-US" sz="1400" dirty="0">
                        <a:latin typeface="+mn-lt"/>
                      </a:endParaRPr>
                    </a:p>
                  </a:txBody>
                  <a:tcPr anchor="ctr"/>
                </a:tc>
                <a:tc>
                  <a:txBody>
                    <a:bodyPr/>
                    <a:lstStyle/>
                    <a:p>
                      <a:pPr algn="l"/>
                      <a:r>
                        <a:rPr lang="en-US" sz="1400" dirty="0">
                          <a:solidFill>
                            <a:schemeClr val="accent3">
                              <a:lumMod val="25000"/>
                            </a:schemeClr>
                          </a:solidFill>
                          <a:latin typeface="+mn-lt"/>
                        </a:rPr>
                        <a:t>Numbers from 1 through 90.</a:t>
                      </a:r>
                      <a:endParaRPr lang="en-US" sz="1400" dirty="0">
                        <a:latin typeface="+mn-lt"/>
                      </a:endParaRPr>
                    </a:p>
                  </a:txBody>
                  <a:tcPr anchor="ctr"/>
                </a:tc>
                <a:extLst>
                  <a:ext uri="{0D108BD9-81ED-4DB2-BD59-A6C34878D82A}">
                    <a16:rowId xmlns:a16="http://schemas.microsoft.com/office/drawing/2014/main" val="1974436485"/>
                  </a:ext>
                </a:extLst>
              </a:tr>
              <a:tr h="850336">
                <a:tc>
                  <a:txBody>
                    <a:bodyPr/>
                    <a:lstStyle/>
                    <a:p>
                      <a:pPr algn="l"/>
                      <a:r>
                        <a:rPr lang="en-US" sz="1400" dirty="0">
                          <a:latin typeface="+mn-lt"/>
                        </a:rPr>
                        <a:t>Payload Mass</a:t>
                      </a:r>
                    </a:p>
                  </a:txBody>
                  <a:tcPr anchor="ctr"/>
                </a:tc>
                <a:tc>
                  <a:txBody>
                    <a:bodyPr/>
                    <a:lstStyle/>
                    <a:p>
                      <a:pPr algn="l"/>
                      <a:r>
                        <a:rPr lang="en-US" sz="1400" dirty="0">
                          <a:latin typeface="+mn-lt"/>
                        </a:rPr>
                        <a:t>Weight (Kg.) of cargo or equipment that the rocket is designed to carry into space.</a:t>
                      </a:r>
                    </a:p>
                  </a:txBody>
                  <a:tcPr anchor="ctr"/>
                </a:tc>
                <a:extLst>
                  <a:ext uri="{0D108BD9-81ED-4DB2-BD59-A6C34878D82A}">
                    <a16:rowId xmlns:a16="http://schemas.microsoft.com/office/drawing/2014/main" val="2157493540"/>
                  </a:ext>
                </a:extLst>
              </a:tr>
              <a:tr h="523899">
                <a:tc>
                  <a:txBody>
                    <a:bodyPr/>
                    <a:lstStyle/>
                    <a:p>
                      <a:pPr algn="l"/>
                      <a:r>
                        <a:rPr lang="en-US" sz="1400" dirty="0">
                          <a:latin typeface="+mn-lt"/>
                        </a:rPr>
                        <a:t>Flights</a:t>
                      </a:r>
                    </a:p>
                  </a:txBody>
                  <a:tcPr anchor="ctr"/>
                </a:tc>
                <a:tc>
                  <a:txBody>
                    <a:bodyPr/>
                    <a:lstStyle/>
                    <a:p>
                      <a:pPr algn="l"/>
                      <a:r>
                        <a:rPr lang="en-US" sz="1400" dirty="0">
                          <a:latin typeface="+mn-lt"/>
                        </a:rPr>
                        <a:t>Values from 1 through 6.</a:t>
                      </a:r>
                    </a:p>
                  </a:txBody>
                  <a:tcPr anchor="ctr"/>
                </a:tc>
                <a:extLst>
                  <a:ext uri="{0D108BD9-81ED-4DB2-BD59-A6C34878D82A}">
                    <a16:rowId xmlns:a16="http://schemas.microsoft.com/office/drawing/2014/main" val="1121044415"/>
                  </a:ext>
                </a:extLst>
              </a:tr>
              <a:tr h="740142">
                <a:tc>
                  <a:txBody>
                    <a:bodyPr/>
                    <a:lstStyle/>
                    <a:p>
                      <a:pPr algn="l"/>
                      <a:r>
                        <a:rPr lang="en-US" sz="1400" dirty="0">
                          <a:latin typeface="+mn-lt"/>
                        </a:rPr>
                        <a:t>Block</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accent3">
                              <a:lumMod val="25000"/>
                            </a:schemeClr>
                          </a:solidFill>
                          <a:latin typeface="+mn-lt"/>
                        </a:rPr>
                        <a:t>Incremental improvements made to previous versions. From 1.0 through 5.0.</a:t>
                      </a:r>
                    </a:p>
                  </a:txBody>
                  <a:tcPr anchor="ctr"/>
                </a:tc>
                <a:extLst>
                  <a:ext uri="{0D108BD9-81ED-4DB2-BD59-A6C34878D82A}">
                    <a16:rowId xmlns:a16="http://schemas.microsoft.com/office/drawing/2014/main" val="2329494354"/>
                  </a:ext>
                </a:extLst>
              </a:tr>
              <a:tr h="506296">
                <a:tc>
                  <a:txBody>
                    <a:bodyPr/>
                    <a:lstStyle/>
                    <a:p>
                      <a:pPr algn="l"/>
                      <a:r>
                        <a:rPr lang="en-US" sz="1400" dirty="0">
                          <a:latin typeface="+mn-lt"/>
                        </a:rPr>
                        <a:t>Reused Count</a:t>
                      </a:r>
                    </a:p>
                  </a:txBody>
                  <a:tcPr anchor="ctr"/>
                </a:tc>
                <a:tc>
                  <a:txBody>
                    <a:bodyPr/>
                    <a:lstStyle/>
                    <a:p>
                      <a:pPr algn="l"/>
                      <a:r>
                        <a:rPr lang="en-US" sz="1400" dirty="0">
                          <a:latin typeface="+mn-lt"/>
                        </a:rPr>
                        <a:t>Values from 0 through 5.</a:t>
                      </a:r>
                    </a:p>
                  </a:txBody>
                  <a:tcPr anchor="ctr"/>
                </a:tc>
                <a:extLst>
                  <a:ext uri="{0D108BD9-81ED-4DB2-BD59-A6C34878D82A}">
                    <a16:rowId xmlns:a16="http://schemas.microsoft.com/office/drawing/2014/main" val="1957785244"/>
                  </a:ext>
                </a:extLst>
              </a:tr>
              <a:tr h="503009">
                <a:tc>
                  <a:txBody>
                    <a:bodyPr/>
                    <a:lstStyle/>
                    <a:p>
                      <a:pPr algn="l"/>
                      <a:r>
                        <a:rPr lang="en-US" sz="1400" dirty="0">
                          <a:latin typeface="+mn-lt"/>
                        </a:rPr>
                        <a:t>Longitude</a:t>
                      </a:r>
                    </a:p>
                  </a:txBody>
                  <a:tcPr anchor="ctr"/>
                </a:tc>
                <a:tc>
                  <a:txBody>
                    <a:bodyPr/>
                    <a:lstStyle/>
                    <a:p>
                      <a:pPr algn="l"/>
                      <a:r>
                        <a:rPr lang="en-US" sz="1400" dirty="0">
                          <a:latin typeface="+mn-lt"/>
                        </a:rPr>
                        <a:t>Longitude of the launch site.</a:t>
                      </a:r>
                    </a:p>
                  </a:txBody>
                  <a:tcPr anchor="ctr"/>
                </a:tc>
                <a:extLst>
                  <a:ext uri="{0D108BD9-81ED-4DB2-BD59-A6C34878D82A}">
                    <a16:rowId xmlns:a16="http://schemas.microsoft.com/office/drawing/2014/main" val="4062620688"/>
                  </a:ext>
                </a:extLst>
              </a:tr>
              <a:tr h="503009">
                <a:tc>
                  <a:txBody>
                    <a:bodyPr/>
                    <a:lstStyle/>
                    <a:p>
                      <a:pPr algn="l"/>
                      <a:r>
                        <a:rPr lang="en-US" sz="1400" dirty="0">
                          <a:latin typeface="+mn-lt"/>
                        </a:rPr>
                        <a:t>Latitude</a:t>
                      </a:r>
                    </a:p>
                  </a:txBody>
                  <a:tcPr anchor="ctr"/>
                </a:tc>
                <a:tc>
                  <a:txBody>
                    <a:bodyPr/>
                    <a:lstStyle/>
                    <a:p>
                      <a:pPr algn="l"/>
                      <a:r>
                        <a:rPr lang="en-US" sz="1400" dirty="0">
                          <a:latin typeface="+mn-lt"/>
                        </a:rPr>
                        <a:t>Latitude of the launch site.</a:t>
                      </a:r>
                    </a:p>
                  </a:txBody>
                  <a:tcPr anchor="ctr"/>
                </a:tc>
                <a:extLst>
                  <a:ext uri="{0D108BD9-81ED-4DB2-BD59-A6C34878D82A}">
                    <a16:rowId xmlns:a16="http://schemas.microsoft.com/office/drawing/2014/main" val="999775424"/>
                  </a:ext>
                </a:extLst>
              </a:tr>
              <a:tr h="524267">
                <a:tc>
                  <a:txBody>
                    <a:bodyPr/>
                    <a:lstStyle/>
                    <a:p>
                      <a:pPr algn="l"/>
                      <a:r>
                        <a:rPr lang="en-US" sz="1400" dirty="0">
                          <a:latin typeface="+mn-lt"/>
                        </a:rPr>
                        <a:t>Class</a:t>
                      </a:r>
                    </a:p>
                  </a:txBody>
                  <a:tcPr anchor="ctr"/>
                </a:tc>
                <a:tc>
                  <a:txBody>
                    <a:bodyPr/>
                    <a:lstStyle/>
                    <a:p>
                      <a:pPr algn="l"/>
                      <a:r>
                        <a:rPr lang="en-US" sz="1400" dirty="0">
                          <a:latin typeface="+mn-lt"/>
                        </a:rPr>
                        <a:t>0 (if launch failed), 1 (if launch succeeded).</a:t>
                      </a:r>
                    </a:p>
                  </a:txBody>
                  <a:tcPr anchor="ctr"/>
                </a:tc>
                <a:extLst>
                  <a:ext uri="{0D108BD9-81ED-4DB2-BD59-A6C34878D82A}">
                    <a16:rowId xmlns:a16="http://schemas.microsoft.com/office/drawing/2014/main" val="2519988458"/>
                  </a:ext>
                </a:extLst>
              </a:tr>
            </a:tbl>
          </a:graphicData>
        </a:graphic>
      </p:graphicFrame>
      <p:graphicFrame>
        <p:nvGraphicFramePr>
          <p:cNvPr id="7" name="Table 6">
            <a:extLst>
              <a:ext uri="{FF2B5EF4-FFF2-40B4-BE49-F238E27FC236}">
                <a16:creationId xmlns:a16="http://schemas.microsoft.com/office/drawing/2014/main" id="{F3D6CB2E-65FD-474C-69B1-57E8175EB4AC}"/>
              </a:ext>
            </a:extLst>
          </p:cNvPr>
          <p:cNvGraphicFramePr>
            <a:graphicFrameLocks noGrp="1"/>
          </p:cNvGraphicFramePr>
          <p:nvPr>
            <p:extLst>
              <p:ext uri="{D42A27DB-BD31-4B8C-83A1-F6EECF244321}">
                <p14:modId xmlns:p14="http://schemas.microsoft.com/office/powerpoint/2010/main" val="1145177358"/>
              </p:ext>
            </p:extLst>
          </p:nvPr>
        </p:nvGraphicFramePr>
        <p:xfrm>
          <a:off x="9077325" y="1416048"/>
          <a:ext cx="2486025" cy="1851027"/>
        </p:xfrm>
        <a:graphic>
          <a:graphicData uri="http://schemas.openxmlformats.org/drawingml/2006/table">
            <a:tbl>
              <a:tblPr firstRow="1" bandRow="1">
                <a:tableStyleId>{5C22544A-7EE6-4342-B048-85BDC9FD1C3A}</a:tableStyleId>
              </a:tblPr>
              <a:tblGrid>
                <a:gridCol w="1235282">
                  <a:extLst>
                    <a:ext uri="{9D8B030D-6E8A-4147-A177-3AD203B41FA5}">
                      <a16:colId xmlns:a16="http://schemas.microsoft.com/office/drawing/2014/main" val="3438169683"/>
                    </a:ext>
                  </a:extLst>
                </a:gridCol>
                <a:gridCol w="1250743">
                  <a:extLst>
                    <a:ext uri="{9D8B030D-6E8A-4147-A177-3AD203B41FA5}">
                      <a16:colId xmlns:a16="http://schemas.microsoft.com/office/drawing/2014/main" val="3310627002"/>
                    </a:ext>
                  </a:extLst>
                </a:gridCol>
              </a:tblGrid>
              <a:tr h="408867">
                <a:tc>
                  <a:txBody>
                    <a:bodyPr/>
                    <a:lstStyle/>
                    <a:p>
                      <a:pPr algn="ctr"/>
                      <a:r>
                        <a:rPr lang="en-US" sz="1400" dirty="0">
                          <a:latin typeface="+mn-lt"/>
                        </a:rPr>
                        <a:t>Boolean</a:t>
                      </a:r>
                    </a:p>
                  </a:txBody>
                  <a:tcPr anchor="ctr"/>
                </a:tc>
                <a:tc>
                  <a:txBody>
                    <a:bodyPr/>
                    <a:lstStyle/>
                    <a:p>
                      <a:pPr algn="ctr"/>
                      <a:r>
                        <a:rPr lang="en-US" sz="1400" dirty="0">
                          <a:latin typeface="+mn-lt"/>
                        </a:rPr>
                        <a:t>Description</a:t>
                      </a:r>
                    </a:p>
                  </a:txBody>
                  <a:tcPr anchor="ctr"/>
                </a:tc>
                <a:extLst>
                  <a:ext uri="{0D108BD9-81ED-4DB2-BD59-A6C34878D82A}">
                    <a16:rowId xmlns:a16="http://schemas.microsoft.com/office/drawing/2014/main" val="3976392659"/>
                  </a:ext>
                </a:extLst>
              </a:tr>
              <a:tr h="492365">
                <a:tc>
                  <a:txBody>
                    <a:bodyPr/>
                    <a:lstStyle/>
                    <a:p>
                      <a:pPr algn="l"/>
                      <a:r>
                        <a:rPr lang="en-US" sz="1400" dirty="0">
                          <a:latin typeface="+mn-lt"/>
                        </a:rPr>
                        <a:t>Grid Fins</a:t>
                      </a:r>
                    </a:p>
                  </a:txBody>
                  <a:tcPr anchor="ctr"/>
                </a:tc>
                <a:tc>
                  <a:txBody>
                    <a:bodyPr/>
                    <a:lstStyle/>
                    <a:p>
                      <a:pPr algn="l"/>
                      <a:r>
                        <a:rPr lang="en-US" sz="1400" dirty="0">
                          <a:latin typeface="+mn-lt"/>
                        </a:rPr>
                        <a:t>True or False.</a:t>
                      </a:r>
                    </a:p>
                  </a:txBody>
                  <a:tcPr anchor="ctr"/>
                </a:tc>
                <a:extLst>
                  <a:ext uri="{0D108BD9-81ED-4DB2-BD59-A6C34878D82A}">
                    <a16:rowId xmlns:a16="http://schemas.microsoft.com/office/drawing/2014/main" val="1974436485"/>
                  </a:ext>
                </a:extLst>
              </a:tr>
              <a:tr h="466451">
                <a:tc>
                  <a:txBody>
                    <a:bodyPr/>
                    <a:lstStyle/>
                    <a:p>
                      <a:pPr algn="l"/>
                      <a:r>
                        <a:rPr lang="en-US" sz="1400" dirty="0">
                          <a:latin typeface="+mn-lt"/>
                        </a:rPr>
                        <a:t>Reused</a:t>
                      </a:r>
                    </a:p>
                  </a:txBody>
                  <a:tcPr anchor="ctr"/>
                </a:tc>
                <a:tc>
                  <a:txBody>
                    <a:bodyPr/>
                    <a:lstStyle/>
                    <a:p>
                      <a:pPr algn="l"/>
                      <a:r>
                        <a:rPr lang="en-US" sz="1400" dirty="0">
                          <a:latin typeface="+mn-lt"/>
                        </a:rPr>
                        <a:t>True or False.</a:t>
                      </a:r>
                    </a:p>
                  </a:txBody>
                  <a:tcPr anchor="ctr"/>
                </a:tc>
                <a:extLst>
                  <a:ext uri="{0D108BD9-81ED-4DB2-BD59-A6C34878D82A}">
                    <a16:rowId xmlns:a16="http://schemas.microsoft.com/office/drawing/2014/main" val="2157493540"/>
                  </a:ext>
                </a:extLst>
              </a:tr>
              <a:tr h="483344">
                <a:tc>
                  <a:txBody>
                    <a:bodyPr/>
                    <a:lstStyle/>
                    <a:p>
                      <a:pPr algn="l"/>
                      <a:r>
                        <a:rPr lang="en-US" sz="1400" dirty="0">
                          <a:latin typeface="+mn-lt"/>
                        </a:rPr>
                        <a:t>Legs</a:t>
                      </a:r>
                    </a:p>
                  </a:txBody>
                  <a:tcPr anchor="ctr"/>
                </a:tc>
                <a:tc>
                  <a:txBody>
                    <a:bodyPr/>
                    <a:lstStyle/>
                    <a:p>
                      <a:pPr algn="l"/>
                      <a:r>
                        <a:rPr lang="en-US" sz="1400" dirty="0">
                          <a:latin typeface="+mn-lt"/>
                        </a:rPr>
                        <a:t>True or False.</a:t>
                      </a:r>
                    </a:p>
                  </a:txBody>
                  <a:tcPr anchor="ctr"/>
                </a:tc>
                <a:extLst>
                  <a:ext uri="{0D108BD9-81ED-4DB2-BD59-A6C34878D82A}">
                    <a16:rowId xmlns:a16="http://schemas.microsoft.com/office/drawing/2014/main" val="1121044415"/>
                  </a:ext>
                </a:extLst>
              </a:tr>
            </a:tbl>
          </a:graphicData>
        </a:graphic>
      </p:graphicFrame>
    </p:spTree>
    <p:extLst>
      <p:ext uri="{BB962C8B-B14F-4D97-AF65-F5344CB8AC3E}">
        <p14:creationId xmlns:p14="http://schemas.microsoft.com/office/powerpoint/2010/main" val="3505539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30350"/>
            <a:ext cx="9745589" cy="4351338"/>
          </a:xfrm>
          <a:prstGeom prst="rect">
            <a:avLst/>
          </a:prstGeom>
        </p:spPr>
        <p:txBody>
          <a:bodyPr lIns="91440" tIns="45720" rIns="91440" bIns="45720" anchor="t"/>
          <a:lstStyle/>
          <a:p>
            <a:pPr>
              <a:lnSpc>
                <a:spcPct val="100000"/>
              </a:lnSpc>
              <a:spcBef>
                <a:spcPts val="1400"/>
              </a:spcBef>
            </a:pPr>
            <a:r>
              <a:rPr lang="en-US" sz="1600" dirty="0">
                <a:solidFill>
                  <a:schemeClr val="accent3">
                    <a:lumMod val="25000"/>
                  </a:schemeClr>
                </a:solidFill>
                <a:latin typeface="Abadi"/>
              </a:rPr>
              <a:t>The following charts were plotted:</a:t>
            </a:r>
          </a:p>
          <a:p>
            <a:pPr marL="0" indent="0">
              <a:lnSpc>
                <a:spcPct val="100000"/>
              </a:lnSpc>
              <a:spcBef>
                <a:spcPts val="1400"/>
              </a:spcBef>
              <a:buNone/>
            </a:pPr>
            <a:endParaRPr lang="en-US" sz="1600" dirty="0">
              <a:solidFill>
                <a:schemeClr val="accent3">
                  <a:lumMod val="25000"/>
                </a:schemeClr>
              </a:solidFill>
              <a:latin typeface="Abadi"/>
            </a:endParaRPr>
          </a:p>
          <a:p>
            <a:pPr marL="0" indent="0">
              <a:lnSpc>
                <a:spcPct val="100000"/>
              </a:lnSpc>
              <a:spcBef>
                <a:spcPts val="1400"/>
              </a:spcBef>
              <a:buNone/>
            </a:pPr>
            <a:endParaRPr lang="en-US" sz="1600" dirty="0">
              <a:solidFill>
                <a:schemeClr val="accent3">
                  <a:lumMod val="25000"/>
                </a:schemeClr>
              </a:solidFill>
              <a:latin typeface="Abadi"/>
            </a:endParaRPr>
          </a:p>
          <a:p>
            <a:pPr marL="0" indent="0">
              <a:lnSpc>
                <a:spcPct val="100000"/>
              </a:lnSpc>
              <a:spcBef>
                <a:spcPts val="1400"/>
              </a:spcBef>
              <a:buNone/>
            </a:pPr>
            <a:endParaRPr lang="en-US" sz="1600" dirty="0">
              <a:solidFill>
                <a:schemeClr val="accent3">
                  <a:lumMod val="25000"/>
                </a:schemeClr>
              </a:solidFill>
              <a:latin typeface="Abadi"/>
            </a:endParaRPr>
          </a:p>
          <a:p>
            <a:pPr marL="0" indent="0">
              <a:lnSpc>
                <a:spcPct val="100000"/>
              </a:lnSpc>
              <a:spcBef>
                <a:spcPts val="1400"/>
              </a:spcBef>
              <a:buNone/>
            </a:pPr>
            <a:endParaRPr lang="en-US" sz="1600" dirty="0">
              <a:solidFill>
                <a:schemeClr val="accent3">
                  <a:lumMod val="25000"/>
                </a:schemeClr>
              </a:solidFill>
              <a:latin typeface="Abadi"/>
            </a:endParaRPr>
          </a:p>
          <a:p>
            <a:pPr>
              <a:lnSpc>
                <a:spcPct val="100000"/>
              </a:lnSpc>
              <a:spcBef>
                <a:spcPts val="1400"/>
              </a:spcBef>
            </a:pPr>
            <a:r>
              <a:rPr lang="en-US" sz="1600" dirty="0">
                <a:solidFill>
                  <a:schemeClr val="accent3">
                    <a:lumMod val="25000"/>
                  </a:schemeClr>
                </a:solidFill>
                <a:latin typeface="Abadi"/>
              </a:rPr>
              <a:t>We considered if the data can be used to predict a successful landing. We observed the launch sites had different success rates, even when combined with different levels of payload mass. Also, different orbits had different success rates, even when combined with different numbers of payload mass. We observed that the success rate has improved since 2013.</a:t>
            </a:r>
          </a:p>
          <a:p>
            <a:pPr>
              <a:lnSpc>
                <a:spcPct val="100000"/>
              </a:lnSpc>
              <a:spcBef>
                <a:spcPts val="1400"/>
              </a:spcBef>
            </a:pPr>
            <a:r>
              <a:rPr lang="en-US" sz="1600" dirty="0">
                <a:solidFill>
                  <a:schemeClr val="accent3">
                    <a:lumMod val="25000"/>
                  </a:schemeClr>
                </a:solidFill>
                <a:latin typeface="Abadi"/>
              </a:rPr>
              <a:t>Therefore, attributes such as launch sites, orbits, payloads and flight number can be used to help determine if the first stage will land successfully. </a:t>
            </a:r>
          </a:p>
          <a:p>
            <a:pPr>
              <a:lnSpc>
                <a:spcPct val="100000"/>
              </a:lnSpc>
              <a:spcBef>
                <a:spcPts val="1400"/>
              </a:spcBef>
            </a:pPr>
            <a:r>
              <a:rPr lang="en-US" sz="1600" dirty="0">
                <a:solidFill>
                  <a:schemeClr val="accent3">
                    <a:lumMod val="25000"/>
                  </a:schemeClr>
                </a:solidFill>
                <a:latin typeface="Abadi"/>
              </a:rPr>
              <a:t>We applied one hot encoding to categorical variables to prepare the data for the machine learning model. </a:t>
            </a:r>
          </a:p>
          <a:p>
            <a:pPr>
              <a:lnSpc>
                <a:spcPct val="100000"/>
              </a:lnSpc>
              <a:spcBef>
                <a:spcPts val="600"/>
              </a:spcBef>
            </a:pPr>
            <a:r>
              <a:rPr lang="en-US" sz="1600" dirty="0">
                <a:solidFill>
                  <a:schemeClr val="accent3">
                    <a:lumMod val="25000"/>
                  </a:schemeClr>
                </a:solidFill>
                <a:latin typeface="Abadi" panose="020B0604020104020204" pitchFamily="34" charset="0"/>
              </a:rPr>
              <a:t>Notebook GitHub URL: </a:t>
            </a:r>
          </a:p>
          <a:p>
            <a:pPr marL="457200" lvl="1" indent="0">
              <a:lnSpc>
                <a:spcPct val="100000"/>
              </a:lnSpc>
              <a:spcBef>
                <a:spcPts val="400"/>
              </a:spcBef>
              <a:buNone/>
            </a:pPr>
            <a:r>
              <a:rPr lang="en-US" sz="1400" dirty="0">
                <a:solidFill>
                  <a:schemeClr val="accent3">
                    <a:lumMod val="25000"/>
                  </a:schemeClr>
                </a:solidFill>
                <a:latin typeface="Abadi" panose="020B0604020104020204" pitchFamily="34" charset="0"/>
                <a:hlinkClick r:id="rId4"/>
              </a:rPr>
              <a:t>https://github.com/elgels/IBM-Data-Science-Capstone/blob/a9fcb331e96890f06aeddcc399458acf4ec424d7/Data%20Visualization.ipynb</a:t>
            </a:r>
            <a:endParaRPr lang="en-US" sz="14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graphicFrame>
        <p:nvGraphicFramePr>
          <p:cNvPr id="2" name="Table 1">
            <a:extLst>
              <a:ext uri="{FF2B5EF4-FFF2-40B4-BE49-F238E27FC236}">
                <a16:creationId xmlns:a16="http://schemas.microsoft.com/office/drawing/2014/main" id="{A800831B-3959-DD8D-C4B9-59A1702A9210}"/>
              </a:ext>
            </a:extLst>
          </p:cNvPr>
          <p:cNvGraphicFramePr>
            <a:graphicFrameLocks noGrp="1"/>
          </p:cNvGraphicFramePr>
          <p:nvPr>
            <p:extLst>
              <p:ext uri="{D42A27DB-BD31-4B8C-83A1-F6EECF244321}">
                <p14:modId xmlns:p14="http://schemas.microsoft.com/office/powerpoint/2010/main" val="3590882341"/>
              </p:ext>
            </p:extLst>
          </p:nvPr>
        </p:nvGraphicFramePr>
        <p:xfrm>
          <a:off x="1104900" y="1945640"/>
          <a:ext cx="2806700" cy="1483360"/>
        </p:xfrm>
        <a:graphic>
          <a:graphicData uri="http://schemas.openxmlformats.org/drawingml/2006/table">
            <a:tbl>
              <a:tblPr firstRow="1" bandRow="1">
                <a:tableStyleId>{5C22544A-7EE6-4342-B048-85BDC9FD1C3A}</a:tableStyleId>
              </a:tblPr>
              <a:tblGrid>
                <a:gridCol w="2806700">
                  <a:extLst>
                    <a:ext uri="{9D8B030D-6E8A-4147-A177-3AD203B41FA5}">
                      <a16:colId xmlns:a16="http://schemas.microsoft.com/office/drawing/2014/main" val="702611403"/>
                    </a:ext>
                  </a:extLst>
                </a:gridCol>
              </a:tblGrid>
              <a:tr h="370840">
                <a:tc>
                  <a:txBody>
                    <a:bodyPr/>
                    <a:lstStyle/>
                    <a:p>
                      <a:pPr algn="ctr"/>
                      <a:r>
                        <a:rPr lang="en-US" sz="1600" dirty="0"/>
                        <a:t>Scatter Plot</a:t>
                      </a:r>
                    </a:p>
                  </a:txBody>
                  <a:tcPr/>
                </a:tc>
                <a:extLst>
                  <a:ext uri="{0D108BD9-81ED-4DB2-BD59-A6C34878D82A}">
                    <a16:rowId xmlns:a16="http://schemas.microsoft.com/office/drawing/2014/main" val="1207137990"/>
                  </a:ext>
                </a:extLst>
              </a:tr>
              <a:tr h="370840">
                <a:tc>
                  <a:txBody>
                    <a:bodyPr/>
                    <a:lstStyle/>
                    <a:p>
                      <a:r>
                        <a:rPr lang="en-US" sz="1600" dirty="0"/>
                        <a:t>Flight Number vs Launch Site</a:t>
                      </a:r>
                    </a:p>
                  </a:txBody>
                  <a:tcPr/>
                </a:tc>
                <a:extLst>
                  <a:ext uri="{0D108BD9-81ED-4DB2-BD59-A6C34878D82A}">
                    <a16:rowId xmlns:a16="http://schemas.microsoft.com/office/drawing/2014/main" val="1675769951"/>
                  </a:ext>
                </a:extLst>
              </a:tr>
              <a:tr h="370840">
                <a:tc>
                  <a:txBody>
                    <a:bodyPr/>
                    <a:lstStyle/>
                    <a:p>
                      <a:r>
                        <a:rPr lang="en-US" sz="1600" dirty="0"/>
                        <a:t>Payload vs. Launch Site</a:t>
                      </a:r>
                    </a:p>
                  </a:txBody>
                  <a:tcPr/>
                </a:tc>
                <a:extLst>
                  <a:ext uri="{0D108BD9-81ED-4DB2-BD59-A6C34878D82A}">
                    <a16:rowId xmlns:a16="http://schemas.microsoft.com/office/drawing/2014/main" val="3935014196"/>
                  </a:ext>
                </a:extLst>
              </a:tr>
              <a:tr h="370840">
                <a:tc>
                  <a:txBody>
                    <a:bodyPr/>
                    <a:lstStyle/>
                    <a:p>
                      <a:r>
                        <a:rPr lang="en-US" sz="1600" dirty="0"/>
                        <a:t>Flight Number vs. Orbit Type</a:t>
                      </a:r>
                    </a:p>
                  </a:txBody>
                  <a:tcPr/>
                </a:tc>
                <a:extLst>
                  <a:ext uri="{0D108BD9-81ED-4DB2-BD59-A6C34878D82A}">
                    <a16:rowId xmlns:a16="http://schemas.microsoft.com/office/drawing/2014/main" val="1008055373"/>
                  </a:ext>
                </a:extLst>
              </a:tr>
            </a:tbl>
          </a:graphicData>
        </a:graphic>
      </p:graphicFrame>
      <p:graphicFrame>
        <p:nvGraphicFramePr>
          <p:cNvPr id="7" name="Table 6">
            <a:extLst>
              <a:ext uri="{FF2B5EF4-FFF2-40B4-BE49-F238E27FC236}">
                <a16:creationId xmlns:a16="http://schemas.microsoft.com/office/drawing/2014/main" id="{C8C6D737-6399-FE62-63BE-0A66B582CE52}"/>
              </a:ext>
            </a:extLst>
          </p:cNvPr>
          <p:cNvGraphicFramePr>
            <a:graphicFrameLocks noGrp="1"/>
          </p:cNvGraphicFramePr>
          <p:nvPr>
            <p:extLst>
              <p:ext uri="{D42A27DB-BD31-4B8C-83A1-F6EECF244321}">
                <p14:modId xmlns:p14="http://schemas.microsoft.com/office/powerpoint/2010/main" val="1874912341"/>
              </p:ext>
            </p:extLst>
          </p:nvPr>
        </p:nvGraphicFramePr>
        <p:xfrm>
          <a:off x="4022726" y="1945640"/>
          <a:ext cx="2806700" cy="670560"/>
        </p:xfrm>
        <a:graphic>
          <a:graphicData uri="http://schemas.openxmlformats.org/drawingml/2006/table">
            <a:tbl>
              <a:tblPr firstRow="1" bandRow="1">
                <a:tableStyleId>{5C22544A-7EE6-4342-B048-85BDC9FD1C3A}</a:tableStyleId>
              </a:tblPr>
              <a:tblGrid>
                <a:gridCol w="2806700">
                  <a:extLst>
                    <a:ext uri="{9D8B030D-6E8A-4147-A177-3AD203B41FA5}">
                      <a16:colId xmlns:a16="http://schemas.microsoft.com/office/drawing/2014/main" val="3687893529"/>
                    </a:ext>
                  </a:extLst>
                </a:gridCol>
              </a:tblGrid>
              <a:tr h="333400">
                <a:tc>
                  <a:txBody>
                    <a:bodyPr/>
                    <a:lstStyle/>
                    <a:p>
                      <a:pPr algn="ctr"/>
                      <a:r>
                        <a:rPr lang="en-US" sz="1600" dirty="0"/>
                        <a:t>Bar Chart</a:t>
                      </a:r>
                    </a:p>
                  </a:txBody>
                  <a:tcPr/>
                </a:tc>
                <a:extLst>
                  <a:ext uri="{0D108BD9-81ED-4DB2-BD59-A6C34878D82A}">
                    <a16:rowId xmlns:a16="http://schemas.microsoft.com/office/drawing/2014/main" val="114421058"/>
                  </a:ext>
                </a:extLst>
              </a:tr>
              <a:tr h="333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Success Rate vs. Orbit Type</a:t>
                      </a:r>
                    </a:p>
                  </a:txBody>
                  <a:tcPr/>
                </a:tc>
                <a:extLst>
                  <a:ext uri="{0D108BD9-81ED-4DB2-BD59-A6C34878D82A}">
                    <a16:rowId xmlns:a16="http://schemas.microsoft.com/office/drawing/2014/main" val="1759180109"/>
                  </a:ext>
                </a:extLst>
              </a:tr>
            </a:tbl>
          </a:graphicData>
        </a:graphic>
      </p:graphicFrame>
      <p:graphicFrame>
        <p:nvGraphicFramePr>
          <p:cNvPr id="8" name="Table 7">
            <a:extLst>
              <a:ext uri="{FF2B5EF4-FFF2-40B4-BE49-F238E27FC236}">
                <a16:creationId xmlns:a16="http://schemas.microsoft.com/office/drawing/2014/main" id="{8A02CBC3-E03F-37BF-5010-50719ECB67E7}"/>
              </a:ext>
            </a:extLst>
          </p:cNvPr>
          <p:cNvGraphicFramePr>
            <a:graphicFrameLocks noGrp="1"/>
          </p:cNvGraphicFramePr>
          <p:nvPr>
            <p:extLst>
              <p:ext uri="{D42A27DB-BD31-4B8C-83A1-F6EECF244321}">
                <p14:modId xmlns:p14="http://schemas.microsoft.com/office/powerpoint/2010/main" val="2270449402"/>
              </p:ext>
            </p:extLst>
          </p:nvPr>
        </p:nvGraphicFramePr>
        <p:xfrm>
          <a:off x="6935789" y="1945640"/>
          <a:ext cx="2663825" cy="670560"/>
        </p:xfrm>
        <a:graphic>
          <a:graphicData uri="http://schemas.openxmlformats.org/drawingml/2006/table">
            <a:tbl>
              <a:tblPr firstRow="1" bandRow="1">
                <a:tableStyleId>{5C22544A-7EE6-4342-B048-85BDC9FD1C3A}</a:tableStyleId>
              </a:tblPr>
              <a:tblGrid>
                <a:gridCol w="2663825">
                  <a:extLst>
                    <a:ext uri="{9D8B030D-6E8A-4147-A177-3AD203B41FA5}">
                      <a16:colId xmlns:a16="http://schemas.microsoft.com/office/drawing/2014/main" val="3687893529"/>
                    </a:ext>
                  </a:extLst>
                </a:gridCol>
              </a:tblGrid>
              <a:tr h="333400">
                <a:tc>
                  <a:txBody>
                    <a:bodyPr/>
                    <a:lstStyle/>
                    <a:p>
                      <a:pPr algn="ctr"/>
                      <a:r>
                        <a:rPr lang="en-US" sz="1600" dirty="0"/>
                        <a:t>Line Chart</a:t>
                      </a:r>
                    </a:p>
                  </a:txBody>
                  <a:tcPr/>
                </a:tc>
                <a:extLst>
                  <a:ext uri="{0D108BD9-81ED-4DB2-BD59-A6C34878D82A}">
                    <a16:rowId xmlns:a16="http://schemas.microsoft.com/office/drawing/2014/main" val="114421058"/>
                  </a:ext>
                </a:extLst>
              </a:tr>
              <a:tr h="333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Yearly Average Success Rate</a:t>
                      </a:r>
                    </a:p>
                  </a:txBody>
                  <a:tcPr/>
                </a:tc>
                <a:extLst>
                  <a:ext uri="{0D108BD9-81ED-4DB2-BD59-A6C34878D82A}">
                    <a16:rowId xmlns:a16="http://schemas.microsoft.com/office/drawing/2014/main" val="1759180109"/>
                  </a:ext>
                </a:extLst>
              </a:tr>
            </a:tbl>
          </a:graphicData>
        </a:graphic>
      </p:graphicFrame>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619249"/>
            <a:ext cx="9745589" cy="4519125"/>
          </a:xfrm>
          <a:prstGeom prst="rect">
            <a:avLst/>
          </a:prstGeom>
        </p:spPr>
        <p:txBody>
          <a:bodyPr lIns="91440" tIns="45720" rIns="91440" bIns="45720" anchor="t"/>
          <a:lstStyle/>
          <a:p>
            <a:r>
              <a:rPr lang="en-US" sz="1600" dirty="0">
                <a:latin typeface="Abadi" panose="020B0604020104020204" pitchFamily="34" charset="0"/>
              </a:rPr>
              <a:t>We used SQL queries to find the following: </a:t>
            </a:r>
          </a:p>
          <a:p>
            <a:pPr lvl="1">
              <a:buFont typeface="Courier New" panose="02070309020205020404" pitchFamily="49" charset="0"/>
              <a:buChar char="o"/>
            </a:pPr>
            <a:r>
              <a:rPr lang="en-US" sz="1600" dirty="0">
                <a:latin typeface="Abadi" panose="020B0604020104020204" pitchFamily="34" charset="0"/>
              </a:rPr>
              <a:t>Display the names of the unique launch sites in the space mission.</a:t>
            </a:r>
          </a:p>
          <a:p>
            <a:pPr lvl="1">
              <a:buFont typeface="Courier New" panose="02070309020205020404" pitchFamily="49" charset="0"/>
              <a:buChar char="o"/>
            </a:pPr>
            <a:r>
              <a:rPr lang="en-US" sz="1600" dirty="0">
                <a:latin typeface="Abadi" panose="020B0604020104020204" pitchFamily="34" charset="0"/>
              </a:rPr>
              <a:t>Find 5 records where launch sites begin with ‘CCA’.</a:t>
            </a:r>
          </a:p>
          <a:p>
            <a:pPr lvl="1">
              <a:buFont typeface="Courier New" panose="02070309020205020404" pitchFamily="49" charset="0"/>
              <a:buChar char="o"/>
            </a:pPr>
            <a:r>
              <a:rPr lang="en-US" sz="1600" dirty="0">
                <a:latin typeface="Abadi" panose="020B0604020104020204" pitchFamily="34" charset="0"/>
              </a:rPr>
              <a:t>Calculate the total payload carried by boosters from NASA.</a:t>
            </a:r>
          </a:p>
          <a:p>
            <a:pPr lvl="1">
              <a:buFont typeface="Courier New" panose="02070309020205020404" pitchFamily="49" charset="0"/>
              <a:buChar char="o"/>
            </a:pPr>
            <a:r>
              <a:rPr lang="en-US" sz="1600" dirty="0">
                <a:latin typeface="Abadi" panose="020B0604020104020204" pitchFamily="34" charset="0"/>
              </a:rPr>
              <a:t>Display average payload mass carried by booster version F9 v1.1.</a:t>
            </a:r>
          </a:p>
          <a:p>
            <a:pPr lvl="1">
              <a:buFont typeface="Courier New" panose="02070309020205020404" pitchFamily="49" charset="0"/>
              <a:buChar char="o"/>
            </a:pPr>
            <a:r>
              <a:rPr lang="en-US" sz="1600" dirty="0">
                <a:latin typeface="Abadi" panose="020B0604020104020204" pitchFamily="34" charset="0"/>
              </a:rPr>
              <a:t>List the date when the first successful landing outcome in ground pad was achieved.</a:t>
            </a:r>
          </a:p>
          <a:p>
            <a:pPr lvl="1">
              <a:buFont typeface="Courier New" panose="02070309020205020404" pitchFamily="49" charset="0"/>
              <a:buChar char="o"/>
            </a:pPr>
            <a:r>
              <a:rPr lang="en-US" sz="1600" dirty="0">
                <a:latin typeface="Abadi" panose="020B0604020104020204" pitchFamily="34" charset="0"/>
              </a:rPr>
              <a:t>List the names of the boosters which had success in drone ship landing and had payload mass greater than 4,000 but less than 6,000.</a:t>
            </a:r>
          </a:p>
          <a:p>
            <a:pPr lvl="1">
              <a:buFont typeface="Courier New" panose="02070309020205020404" pitchFamily="49" charset="0"/>
              <a:buChar char="o"/>
            </a:pPr>
            <a:r>
              <a:rPr lang="en-US" sz="1600" dirty="0">
                <a:latin typeface="Abadi" panose="020B0604020104020204" pitchFamily="34" charset="0"/>
              </a:rPr>
              <a:t>Calculate the total number of successful and failure mission outcomes.</a:t>
            </a:r>
          </a:p>
          <a:p>
            <a:pPr lvl="1">
              <a:buFont typeface="Courier New" panose="02070309020205020404" pitchFamily="49" charset="0"/>
              <a:buChar char="o"/>
            </a:pPr>
            <a:r>
              <a:rPr lang="en-US" sz="1600" dirty="0">
                <a:latin typeface="Abadi" panose="020B0604020104020204" pitchFamily="34" charset="0"/>
              </a:rPr>
              <a:t>List the names of the boosters which have carried the maximum payload mass.</a:t>
            </a:r>
          </a:p>
          <a:p>
            <a:pPr lvl="1">
              <a:buFont typeface="Courier New" panose="02070309020205020404" pitchFamily="49" charset="0"/>
              <a:buChar char="o"/>
            </a:pPr>
            <a:r>
              <a:rPr lang="en-US" sz="1600" dirty="0">
                <a:latin typeface="Abadi" panose="020B0604020104020204" pitchFamily="34" charset="0"/>
              </a:rPr>
              <a:t>List the launch records which had a failed landing outcome (in drone ship) in 2015. Include the corresponding booster versions and launch sites.</a:t>
            </a:r>
          </a:p>
          <a:p>
            <a:pPr lvl="1">
              <a:buFont typeface="Courier New" panose="02070309020205020404" pitchFamily="49" charset="0"/>
              <a:buChar char="o"/>
            </a:pPr>
            <a:r>
              <a:rPr lang="en-US" sz="1600" dirty="0">
                <a:latin typeface="Abadi" panose="020B0604020104020204" pitchFamily="34" charset="0"/>
              </a:rPr>
              <a:t>Rank the count of landing outcomes, including Failure (drone ship) or Success (ground pad) between the dates 2010-06-04 and 2017-03-20, in descending order.</a:t>
            </a:r>
          </a:p>
          <a:p>
            <a:pPr marL="457200" lvl="1" indent="0">
              <a:buNone/>
            </a:pPr>
            <a:endParaRPr lang="en-US" sz="1600" dirty="0">
              <a:latin typeface="Abadi" panose="020B0604020104020204" pitchFamily="34" charset="0"/>
            </a:endParaRPr>
          </a:p>
          <a:p>
            <a:r>
              <a:rPr lang="en-US" sz="1600" dirty="0">
                <a:latin typeface="Abadi" panose="020B0604020104020204" pitchFamily="34" charset="0"/>
              </a:rPr>
              <a:t>Notebook GitHub URL:</a:t>
            </a:r>
          </a:p>
          <a:p>
            <a:pPr marL="457200" lvl="1" indent="0">
              <a:buNone/>
            </a:pPr>
            <a:r>
              <a:rPr lang="en-US" sz="1400" dirty="0">
                <a:latin typeface="Abadi" panose="020B0604020104020204" pitchFamily="34" charset="0"/>
                <a:hlinkClick r:id="rId3"/>
              </a:rPr>
              <a:t>https://github.com/elgels/IBM-Data-Science-Capstone/blob/a63f676adc6ae45e4b0f431027a946582718523d/EDA%20using%20SQL.ipynb</a:t>
            </a:r>
            <a:endParaRPr lang="en-US" sz="1400" dirty="0">
              <a:latin typeface="Abadi" panose="020B0604020104020204" pitchFamily="34" charset="0"/>
            </a:endParaRPr>
          </a:p>
          <a:p>
            <a:pPr marL="457200" lvl="1" indent="0">
              <a:buNone/>
            </a:pPr>
            <a:endParaRPr lang="en-US" sz="1400" dirty="0">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762125"/>
            <a:ext cx="10515600" cy="446426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Instead of presenting static graphs, we used Folium (a Python map plotting library) to create interactive maps with features such as zoom-in, zoom-out, and the ability to easily find any coordinates on the map. </a:t>
            </a:r>
          </a:p>
          <a:p>
            <a:pPr>
              <a:lnSpc>
                <a:spcPct val="100000"/>
              </a:lnSpc>
              <a:spcBef>
                <a:spcPts val="1400"/>
              </a:spcBef>
            </a:pPr>
            <a:r>
              <a:rPr lang="en-US" sz="2200" dirty="0">
                <a:solidFill>
                  <a:schemeClr val="accent3">
                    <a:lumMod val="25000"/>
                  </a:schemeClr>
                </a:solidFill>
                <a:latin typeface="Abadi" panose="020B0604020104020204" pitchFamily="34" charset="0"/>
              </a:rPr>
              <a:t>We added circles, color-labeled markers, marker clusters, lines and icons to make it easy to identify the launch sites with the highest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We analyze launch site geographical locations and their proximities to railways, highways, coastline and cities. </a:t>
            </a:r>
          </a:p>
          <a:p>
            <a:pPr>
              <a:lnSpc>
                <a:spcPct val="100000"/>
              </a:lnSpc>
              <a:spcBef>
                <a:spcPts val="1400"/>
              </a:spcBef>
            </a:pPr>
            <a:r>
              <a:rPr lang="en-US" sz="2200" dirty="0">
                <a:solidFill>
                  <a:schemeClr val="accent3">
                    <a:lumMod val="25000"/>
                  </a:schemeClr>
                </a:solidFill>
                <a:latin typeface="Abadi" panose="020B0604020104020204" pitchFamily="34" charset="0"/>
              </a:rPr>
              <a:t>Notebook GitHub URL:</a:t>
            </a:r>
          </a:p>
          <a:p>
            <a:pPr marL="457200" lvl="1" indent="0">
              <a:buNone/>
            </a:pPr>
            <a:r>
              <a:rPr lang="en-US" sz="1600" dirty="0">
                <a:latin typeface="Abadi" panose="020B0604020104020204" pitchFamily="34" charset="0"/>
                <a:hlinkClick r:id="rId4"/>
              </a:rPr>
              <a:t>https://github.com/elgels/IBM-Data-Science-Capstone/blob/a9fcb331e96890f06aeddcc399458acf4ec424d7/Launch%20Sites%20Locations%20Analysis%20with%20Folium.ipynb</a:t>
            </a:r>
            <a:endParaRPr lang="en-US" sz="1600" dirty="0">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39875"/>
            <a:ext cx="9745589" cy="4351338"/>
          </a:xfrm>
          <a:prstGeom prst="rect">
            <a:avLst/>
          </a:prstGeom>
        </p:spPr>
        <p:txBody>
          <a:bodyPr vert="horz" lIns="91440" tIns="45720" rIns="91440" bIns="45720" rtlCol="0" anchor="t">
            <a:no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We built a dashboard application with the Python Plotly Dash package. This package allowed us to add interactive features such as a drop-down list and a range slider.</a:t>
            </a:r>
          </a:p>
          <a:p>
            <a:pPr>
              <a:lnSpc>
                <a:spcPct val="100000"/>
              </a:lnSpc>
              <a:spcBef>
                <a:spcPts val="1400"/>
              </a:spcBef>
            </a:pPr>
            <a:r>
              <a:rPr lang="en-US" sz="2000" dirty="0">
                <a:solidFill>
                  <a:schemeClr val="accent3">
                    <a:lumMod val="25000"/>
                  </a:schemeClr>
                </a:solidFill>
                <a:latin typeface="Abadi" panose="020B0604020104020204" pitchFamily="34" charset="0"/>
              </a:rPr>
              <a:t>Interactive dashboards are more effective at finding insights from the data than with static graphs.</a:t>
            </a:r>
          </a:p>
          <a:p>
            <a:pPr>
              <a:lnSpc>
                <a:spcPct val="100000"/>
              </a:lnSpc>
              <a:spcBef>
                <a:spcPts val="1400"/>
              </a:spcBef>
            </a:pPr>
            <a:r>
              <a:rPr lang="en-US" sz="2000" dirty="0">
                <a:solidFill>
                  <a:schemeClr val="accent3">
                    <a:lumMod val="25000"/>
                  </a:schemeClr>
                </a:solidFill>
                <a:latin typeface="Abadi" panose="020B0604020104020204" pitchFamily="34" charset="0"/>
              </a:rPr>
              <a:t>The dashboard included a pie chart showing the share of total successful launches for all sites. Using the drop-down we could select a specific launch site to observe its detailed information.</a:t>
            </a:r>
          </a:p>
          <a:p>
            <a:pPr>
              <a:lnSpc>
                <a:spcPct val="100000"/>
              </a:lnSpc>
              <a:spcBef>
                <a:spcPts val="1400"/>
              </a:spcBef>
            </a:pPr>
            <a:r>
              <a:rPr lang="en-US" sz="2000" dirty="0">
                <a:solidFill>
                  <a:schemeClr val="accent3">
                    <a:lumMod val="25000"/>
                  </a:schemeClr>
                </a:solidFill>
                <a:latin typeface="Abadi" panose="020B0604020104020204" pitchFamily="34" charset="0"/>
              </a:rPr>
              <a:t>We also included a scatter plot of payload vs. outcome for all sites. Using the payload range slider we could select different payload ranges to observe the success rates. An added variable was booster versions which were represented in different colors. </a:t>
            </a:r>
          </a:p>
          <a:p>
            <a:r>
              <a:rPr lang="en-US" sz="2000" dirty="0">
                <a:latin typeface="Abadi" panose="020B0604020104020204" pitchFamily="34" charset="0"/>
              </a:rPr>
              <a:t>Notebook GitHub URL:</a:t>
            </a:r>
          </a:p>
          <a:p>
            <a:pPr marL="457200" lvl="1" indent="0">
              <a:buNone/>
            </a:pPr>
            <a:r>
              <a:rPr lang="en-US" sz="1400" dirty="0">
                <a:latin typeface="Abadi" panose="020B0604020104020204" pitchFamily="34" charset="0"/>
                <a:hlinkClick r:id="rId3"/>
              </a:rPr>
              <a:t>https://github.com/elgels/IBM-Data-Science-Capstone/blob/a9fcb331e96890f06aeddcc399458acf4ec424d7/Build%20a%20Dashboard%20Application%20with%20Plotly%20Dash.py</a:t>
            </a:r>
            <a:endParaRPr lang="en-US" sz="1400" dirty="0">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67641"/>
            <a:ext cx="9745589" cy="4837898"/>
          </a:xfrm>
          <a:prstGeom prst="rect">
            <a:avLst/>
          </a:prstGeom>
        </p:spPr>
        <p:txBody>
          <a:bodyPr>
            <a:normAutofit fontScale="25000" lnSpcReduction="20000"/>
          </a:bodyPr>
          <a:lstStyle/>
          <a:p>
            <a:pPr>
              <a:lnSpc>
                <a:spcPct val="100000"/>
              </a:lnSpc>
              <a:spcBef>
                <a:spcPts val="1400"/>
              </a:spcBef>
            </a:pPr>
            <a:r>
              <a:rPr lang="en-US" sz="7200" dirty="0">
                <a:solidFill>
                  <a:schemeClr val="accent3">
                    <a:lumMod val="25000"/>
                  </a:schemeClr>
                </a:solidFill>
                <a:latin typeface="Abadi" panose="020B0604020104020204" pitchFamily="34" charset="0"/>
              </a:rPr>
              <a:t>We aimed to predict if the first stage of the Falcon 9 would land successfully. We had the variable “Class” (1 if launch was successful, 0 if launch failed) as the dependent variable. The other features were the independent variables, except for Date, Outcome, Booster Version, Longitude and Latitude, which were excluded from the dataset. </a:t>
            </a:r>
          </a:p>
          <a:p>
            <a:pPr>
              <a:lnSpc>
                <a:spcPct val="100000"/>
              </a:lnSpc>
              <a:spcBef>
                <a:spcPts val="1400"/>
              </a:spcBef>
            </a:pPr>
            <a:r>
              <a:rPr lang="en-US" sz="7200" dirty="0">
                <a:solidFill>
                  <a:schemeClr val="accent3">
                    <a:lumMod val="25000"/>
                  </a:schemeClr>
                </a:solidFill>
                <a:latin typeface="Abadi" panose="020B0604020104020204" pitchFamily="34" charset="0"/>
              </a:rPr>
              <a:t>Before developing the models, we applied hot encoding to </a:t>
            </a:r>
            <a:r>
              <a:rPr lang="en-US" sz="7200" dirty="0">
                <a:solidFill>
                  <a:schemeClr val="accent3">
                    <a:lumMod val="25000"/>
                  </a:schemeClr>
                </a:solidFill>
                <a:latin typeface="Abadi"/>
              </a:rPr>
              <a:t>categorical variables: Orbit, Launch Site, Landing Pad, Serial, Grid Fins, Reused, and Legs.</a:t>
            </a:r>
            <a:r>
              <a:rPr lang="en-US" sz="7200" dirty="0">
                <a:solidFill>
                  <a:schemeClr val="accent3">
                    <a:lumMod val="25000"/>
                  </a:schemeClr>
                </a:solidFill>
                <a:latin typeface="Abadi" panose="020B0604020104020204" pitchFamily="34" charset="0"/>
              </a:rPr>
              <a:t> Then to find the best performing classification model, we followed this process:</a:t>
            </a:r>
          </a:p>
          <a:p>
            <a:pPr>
              <a:lnSpc>
                <a:spcPct val="100000"/>
              </a:lnSpc>
              <a:spcBef>
                <a:spcPts val="1400"/>
              </a:spcBef>
            </a:pPr>
            <a:endParaRPr lang="en-US" sz="4900" dirty="0">
              <a:solidFill>
                <a:schemeClr val="accent3">
                  <a:lumMod val="25000"/>
                </a:schemeClr>
              </a:solidFill>
              <a:latin typeface="Abadi" panose="020B0604020104020204" pitchFamily="34" charset="0"/>
            </a:endParaRPr>
          </a:p>
          <a:p>
            <a:pPr>
              <a:lnSpc>
                <a:spcPct val="100000"/>
              </a:lnSpc>
              <a:spcBef>
                <a:spcPts val="1400"/>
              </a:spcBef>
            </a:pPr>
            <a:endParaRPr lang="en-US" sz="4900" dirty="0">
              <a:solidFill>
                <a:schemeClr val="accent3">
                  <a:lumMod val="25000"/>
                </a:schemeClr>
              </a:solidFill>
              <a:latin typeface="Abadi" panose="020B0604020104020204" pitchFamily="34" charset="0"/>
            </a:endParaRPr>
          </a:p>
          <a:p>
            <a:pPr>
              <a:lnSpc>
                <a:spcPct val="100000"/>
              </a:lnSpc>
              <a:spcBef>
                <a:spcPts val="1400"/>
              </a:spcBef>
            </a:pPr>
            <a:endParaRPr lang="en-US" sz="4900" dirty="0">
              <a:solidFill>
                <a:schemeClr val="accent3">
                  <a:lumMod val="25000"/>
                </a:schemeClr>
              </a:solidFill>
              <a:latin typeface="Abadi" panose="020B0604020104020204" pitchFamily="34" charset="0"/>
            </a:endParaRPr>
          </a:p>
          <a:p>
            <a:pPr>
              <a:lnSpc>
                <a:spcPct val="100000"/>
              </a:lnSpc>
              <a:spcBef>
                <a:spcPts val="1400"/>
              </a:spcBef>
            </a:pPr>
            <a:endParaRPr lang="en-US" sz="4900" dirty="0">
              <a:solidFill>
                <a:schemeClr val="accent3">
                  <a:lumMod val="25000"/>
                </a:schemeClr>
              </a:solidFill>
              <a:latin typeface="Abadi" panose="020B0604020104020204" pitchFamily="34" charset="0"/>
            </a:endParaRPr>
          </a:p>
          <a:p>
            <a:pPr>
              <a:lnSpc>
                <a:spcPct val="100000"/>
              </a:lnSpc>
              <a:spcBef>
                <a:spcPts val="1400"/>
              </a:spcBef>
            </a:pPr>
            <a:endParaRPr lang="en-US" sz="49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4900" dirty="0">
              <a:solidFill>
                <a:schemeClr val="accent3">
                  <a:lumMod val="25000"/>
                </a:schemeClr>
              </a:solidFill>
              <a:latin typeface="Abadi" panose="020B0604020104020204" pitchFamily="34" charset="0"/>
            </a:endParaRPr>
          </a:p>
          <a:p>
            <a:pPr>
              <a:lnSpc>
                <a:spcPct val="100000"/>
              </a:lnSpc>
              <a:spcBef>
                <a:spcPts val="1400"/>
              </a:spcBef>
            </a:pPr>
            <a:endParaRPr lang="en-US" sz="4900" dirty="0">
              <a:solidFill>
                <a:schemeClr val="accent3">
                  <a:lumMod val="25000"/>
                </a:schemeClr>
              </a:solidFill>
              <a:latin typeface="Abadi" panose="020B0604020104020204" pitchFamily="34" charset="0"/>
            </a:endParaRPr>
          </a:p>
          <a:p>
            <a:pPr>
              <a:lnSpc>
                <a:spcPct val="100000"/>
              </a:lnSpc>
              <a:spcBef>
                <a:spcPts val="1400"/>
              </a:spcBef>
            </a:pPr>
            <a:endParaRPr lang="en-US" sz="4900" dirty="0">
              <a:solidFill>
                <a:schemeClr val="accent3">
                  <a:lumMod val="25000"/>
                </a:schemeClr>
              </a:solidFill>
              <a:latin typeface="Abadi" panose="020B0604020104020204" pitchFamily="34" charset="0"/>
            </a:endParaRPr>
          </a:p>
          <a:p>
            <a:pPr>
              <a:lnSpc>
                <a:spcPct val="120000"/>
              </a:lnSpc>
              <a:spcBef>
                <a:spcPts val="600"/>
              </a:spcBef>
            </a:pPr>
            <a:endParaRPr lang="en-US" sz="800" dirty="0">
              <a:solidFill>
                <a:schemeClr val="accent3">
                  <a:lumMod val="25000"/>
                </a:schemeClr>
              </a:solidFill>
              <a:latin typeface="Abadi" panose="020B0604020104020204" pitchFamily="34" charset="0"/>
            </a:endParaRPr>
          </a:p>
          <a:p>
            <a:pPr>
              <a:lnSpc>
                <a:spcPct val="120000"/>
              </a:lnSpc>
              <a:spcBef>
                <a:spcPts val="600"/>
              </a:spcBef>
            </a:pPr>
            <a:r>
              <a:rPr lang="en-US" sz="6400" dirty="0">
                <a:solidFill>
                  <a:schemeClr val="accent3">
                    <a:lumMod val="25000"/>
                  </a:schemeClr>
                </a:solidFill>
                <a:latin typeface="Abadi" panose="020B0604020104020204" pitchFamily="34" charset="0"/>
              </a:rPr>
              <a:t>Notebook GitHub URL:</a:t>
            </a:r>
          </a:p>
          <a:p>
            <a:pPr marL="457200" lvl="1" indent="0">
              <a:lnSpc>
                <a:spcPts val="1400"/>
              </a:lnSpc>
              <a:spcBef>
                <a:spcPts val="600"/>
              </a:spcBef>
              <a:buNone/>
            </a:pPr>
            <a:r>
              <a:rPr lang="en-US" sz="5600" dirty="0">
                <a:solidFill>
                  <a:schemeClr val="accent3">
                    <a:lumMod val="25000"/>
                  </a:schemeClr>
                </a:solidFill>
                <a:latin typeface="Abadi" panose="020B0604020104020204" pitchFamily="34" charset="0"/>
                <a:hlinkClick r:id="rId3"/>
              </a:rPr>
              <a:t>https://github.com/elgels/IBM-Data-Science-Capstone/blob/a9fcb331e96890f06aeddcc399458acf4ec424d7/Machine%20Learning%20Prediction.ipynb</a:t>
            </a:r>
            <a:endParaRPr lang="en-US" sz="56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pSp>
        <p:nvGrpSpPr>
          <p:cNvPr id="2" name="Group 1">
            <a:extLst>
              <a:ext uri="{FF2B5EF4-FFF2-40B4-BE49-F238E27FC236}">
                <a16:creationId xmlns:a16="http://schemas.microsoft.com/office/drawing/2014/main" id="{BBCCBAD0-2791-34B0-3619-8DF0A73234B2}"/>
              </a:ext>
            </a:extLst>
          </p:cNvPr>
          <p:cNvGrpSpPr/>
          <p:nvPr/>
        </p:nvGrpSpPr>
        <p:grpSpPr>
          <a:xfrm>
            <a:off x="739264" y="3246733"/>
            <a:ext cx="1374335" cy="2487317"/>
            <a:chOff x="5236" y="293983"/>
            <a:chExt cx="1623253" cy="1507533"/>
          </a:xfrm>
        </p:grpSpPr>
        <p:sp>
          <p:nvSpPr>
            <p:cNvPr id="30" name="Rectangle: Rounded Corners 29">
              <a:extLst>
                <a:ext uri="{FF2B5EF4-FFF2-40B4-BE49-F238E27FC236}">
                  <a16:creationId xmlns:a16="http://schemas.microsoft.com/office/drawing/2014/main" id="{8354EE9B-F959-2732-166B-E6F8DA150092}"/>
                </a:ext>
              </a:extLst>
            </p:cNvPr>
            <p:cNvSpPr/>
            <p:nvPr/>
          </p:nvSpPr>
          <p:spPr>
            <a:xfrm>
              <a:off x="5236" y="293983"/>
              <a:ext cx="1623253" cy="1507533"/>
            </a:xfrm>
            <a:prstGeom prst="roundRect">
              <a:avLst>
                <a:gd name="adj" fmla="val 10000"/>
              </a:avLst>
            </a:pr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dirty="0"/>
            </a:p>
          </p:txBody>
        </p:sp>
        <p:sp>
          <p:nvSpPr>
            <p:cNvPr id="31" name="Rectangle: Rounded Corners 4">
              <a:extLst>
                <a:ext uri="{FF2B5EF4-FFF2-40B4-BE49-F238E27FC236}">
                  <a16:creationId xmlns:a16="http://schemas.microsoft.com/office/drawing/2014/main" id="{1D46F2D3-D1CD-36F4-19C8-163C0EBC513D}"/>
                </a:ext>
              </a:extLst>
            </p:cNvPr>
            <p:cNvSpPr txBox="1"/>
            <p:nvPr/>
          </p:nvSpPr>
          <p:spPr>
            <a:xfrm>
              <a:off x="49390" y="338137"/>
              <a:ext cx="1534945" cy="14192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dirty="0"/>
                <a:t>Standardize the data.</a:t>
              </a:r>
              <a:endParaRPr lang="en-US" sz="1800" kern="1200" dirty="0"/>
            </a:p>
          </p:txBody>
        </p:sp>
      </p:grpSp>
      <p:grpSp>
        <p:nvGrpSpPr>
          <p:cNvPr id="6" name="Group 5">
            <a:extLst>
              <a:ext uri="{FF2B5EF4-FFF2-40B4-BE49-F238E27FC236}">
                <a16:creationId xmlns:a16="http://schemas.microsoft.com/office/drawing/2014/main" id="{DF401BE1-F74A-CDA9-F3ED-D6FA7505FA4F}"/>
              </a:ext>
            </a:extLst>
          </p:cNvPr>
          <p:cNvGrpSpPr/>
          <p:nvPr/>
        </p:nvGrpSpPr>
        <p:grpSpPr>
          <a:xfrm>
            <a:off x="2128853" y="4289108"/>
            <a:ext cx="344129" cy="402566"/>
            <a:chOff x="1790814" y="846467"/>
            <a:chExt cx="344129" cy="402566"/>
          </a:xfrm>
        </p:grpSpPr>
        <p:sp>
          <p:nvSpPr>
            <p:cNvPr id="28" name="Arrow: Right 27">
              <a:extLst>
                <a:ext uri="{FF2B5EF4-FFF2-40B4-BE49-F238E27FC236}">
                  <a16:creationId xmlns:a16="http://schemas.microsoft.com/office/drawing/2014/main" id="{D7ADB8F6-8E33-BF84-5BBC-024FA6C9C039}"/>
                </a:ext>
              </a:extLst>
            </p:cNvPr>
            <p:cNvSpPr/>
            <p:nvPr/>
          </p:nvSpPr>
          <p:spPr>
            <a:xfrm>
              <a:off x="1790814" y="846467"/>
              <a:ext cx="344129" cy="402566"/>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dirty="0"/>
            </a:p>
          </p:txBody>
        </p:sp>
        <p:sp>
          <p:nvSpPr>
            <p:cNvPr id="29" name="Arrow: Right 6">
              <a:extLst>
                <a:ext uri="{FF2B5EF4-FFF2-40B4-BE49-F238E27FC236}">
                  <a16:creationId xmlns:a16="http://schemas.microsoft.com/office/drawing/2014/main" id="{652C5BD1-2990-1346-B650-8B4039069AAF}"/>
                </a:ext>
              </a:extLst>
            </p:cNvPr>
            <p:cNvSpPr txBox="1"/>
            <p:nvPr/>
          </p:nvSpPr>
          <p:spPr>
            <a:xfrm>
              <a:off x="1790814" y="926980"/>
              <a:ext cx="240890" cy="2415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p:txBody>
        </p:sp>
      </p:grpSp>
      <p:grpSp>
        <p:nvGrpSpPr>
          <p:cNvPr id="7" name="Group 6">
            <a:extLst>
              <a:ext uri="{FF2B5EF4-FFF2-40B4-BE49-F238E27FC236}">
                <a16:creationId xmlns:a16="http://schemas.microsoft.com/office/drawing/2014/main" id="{DABE56FF-6813-B5D6-5851-BF358CF7E5C5}"/>
              </a:ext>
            </a:extLst>
          </p:cNvPr>
          <p:cNvGrpSpPr/>
          <p:nvPr/>
        </p:nvGrpSpPr>
        <p:grpSpPr>
          <a:xfrm>
            <a:off x="2509845" y="3246733"/>
            <a:ext cx="1435145" cy="2487317"/>
            <a:chOff x="2277790" y="293983"/>
            <a:chExt cx="1623253" cy="1507533"/>
          </a:xfrm>
        </p:grpSpPr>
        <p:sp>
          <p:nvSpPr>
            <p:cNvPr id="26" name="Rectangle: Rounded Corners 25">
              <a:extLst>
                <a:ext uri="{FF2B5EF4-FFF2-40B4-BE49-F238E27FC236}">
                  <a16:creationId xmlns:a16="http://schemas.microsoft.com/office/drawing/2014/main" id="{D2902FFA-B766-EAA4-2D03-167CAC4213E4}"/>
                </a:ext>
              </a:extLst>
            </p:cNvPr>
            <p:cNvSpPr/>
            <p:nvPr/>
          </p:nvSpPr>
          <p:spPr>
            <a:xfrm>
              <a:off x="2277790" y="293983"/>
              <a:ext cx="1623253" cy="150753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p>
          </p:txBody>
        </p:sp>
        <p:sp>
          <p:nvSpPr>
            <p:cNvPr id="27" name="Rectangle: Rounded Corners 8">
              <a:extLst>
                <a:ext uri="{FF2B5EF4-FFF2-40B4-BE49-F238E27FC236}">
                  <a16:creationId xmlns:a16="http://schemas.microsoft.com/office/drawing/2014/main" id="{CA3D2546-1526-6B24-D760-D83F41F96786}"/>
                </a:ext>
              </a:extLst>
            </p:cNvPr>
            <p:cNvSpPr txBox="1"/>
            <p:nvPr/>
          </p:nvSpPr>
          <p:spPr>
            <a:xfrm>
              <a:off x="2339059" y="338137"/>
              <a:ext cx="1517831" cy="14192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Split the data into training and test data.</a:t>
              </a:r>
            </a:p>
          </p:txBody>
        </p:sp>
      </p:grpSp>
      <p:grpSp>
        <p:nvGrpSpPr>
          <p:cNvPr id="8" name="Group 7">
            <a:extLst>
              <a:ext uri="{FF2B5EF4-FFF2-40B4-BE49-F238E27FC236}">
                <a16:creationId xmlns:a16="http://schemas.microsoft.com/office/drawing/2014/main" id="{CCFA519A-E980-64BA-2BBE-74705B20BED3}"/>
              </a:ext>
            </a:extLst>
          </p:cNvPr>
          <p:cNvGrpSpPr/>
          <p:nvPr/>
        </p:nvGrpSpPr>
        <p:grpSpPr>
          <a:xfrm>
            <a:off x="3971805" y="4260533"/>
            <a:ext cx="344129" cy="402566"/>
            <a:chOff x="4063369" y="846467"/>
            <a:chExt cx="344129" cy="402566"/>
          </a:xfrm>
        </p:grpSpPr>
        <p:sp>
          <p:nvSpPr>
            <p:cNvPr id="24" name="Arrow: Right 23">
              <a:extLst>
                <a:ext uri="{FF2B5EF4-FFF2-40B4-BE49-F238E27FC236}">
                  <a16:creationId xmlns:a16="http://schemas.microsoft.com/office/drawing/2014/main" id="{1511C83B-7C09-9916-E23B-53F8571C0FAB}"/>
                </a:ext>
              </a:extLst>
            </p:cNvPr>
            <p:cNvSpPr/>
            <p:nvPr/>
          </p:nvSpPr>
          <p:spPr>
            <a:xfrm>
              <a:off x="4063369" y="846467"/>
              <a:ext cx="344129" cy="402566"/>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dirty="0"/>
            </a:p>
          </p:txBody>
        </p:sp>
        <p:sp>
          <p:nvSpPr>
            <p:cNvPr id="25" name="Arrow: Right 10">
              <a:extLst>
                <a:ext uri="{FF2B5EF4-FFF2-40B4-BE49-F238E27FC236}">
                  <a16:creationId xmlns:a16="http://schemas.microsoft.com/office/drawing/2014/main" id="{4D8CDDD8-E943-D5C5-519F-E97AF0E1EDD0}"/>
                </a:ext>
              </a:extLst>
            </p:cNvPr>
            <p:cNvSpPr txBox="1"/>
            <p:nvPr/>
          </p:nvSpPr>
          <p:spPr>
            <a:xfrm>
              <a:off x="4063369" y="926980"/>
              <a:ext cx="240890" cy="2415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p:txBody>
        </p:sp>
      </p:grpSp>
      <p:grpSp>
        <p:nvGrpSpPr>
          <p:cNvPr id="9" name="Group 8">
            <a:extLst>
              <a:ext uri="{FF2B5EF4-FFF2-40B4-BE49-F238E27FC236}">
                <a16:creationId xmlns:a16="http://schemas.microsoft.com/office/drawing/2014/main" id="{3ED638E4-1139-2BE7-A3CA-5A358223F7BE}"/>
              </a:ext>
            </a:extLst>
          </p:cNvPr>
          <p:cNvGrpSpPr/>
          <p:nvPr/>
        </p:nvGrpSpPr>
        <p:grpSpPr>
          <a:xfrm>
            <a:off x="4355542" y="3246733"/>
            <a:ext cx="1859376" cy="2487317"/>
            <a:chOff x="4550345" y="293983"/>
            <a:chExt cx="1623253" cy="1507533"/>
          </a:xfrm>
        </p:grpSpPr>
        <p:sp>
          <p:nvSpPr>
            <p:cNvPr id="22" name="Rectangle: Rounded Corners 21">
              <a:extLst>
                <a:ext uri="{FF2B5EF4-FFF2-40B4-BE49-F238E27FC236}">
                  <a16:creationId xmlns:a16="http://schemas.microsoft.com/office/drawing/2014/main" id="{07376476-D2FA-EA34-F888-F7531B4A10F1}"/>
                </a:ext>
              </a:extLst>
            </p:cNvPr>
            <p:cNvSpPr/>
            <p:nvPr/>
          </p:nvSpPr>
          <p:spPr>
            <a:xfrm>
              <a:off x="4550345" y="293983"/>
              <a:ext cx="1623253" cy="150753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p>
          </p:txBody>
        </p:sp>
        <p:sp>
          <p:nvSpPr>
            <p:cNvPr id="23" name="Rectangle: Rounded Corners 12">
              <a:extLst>
                <a:ext uri="{FF2B5EF4-FFF2-40B4-BE49-F238E27FC236}">
                  <a16:creationId xmlns:a16="http://schemas.microsoft.com/office/drawing/2014/main" id="{54CD06B8-0EBF-F57B-22DC-8A8DB9C44D36}"/>
                </a:ext>
              </a:extLst>
            </p:cNvPr>
            <p:cNvSpPr txBox="1"/>
            <p:nvPr/>
          </p:nvSpPr>
          <p:spPr>
            <a:xfrm>
              <a:off x="4559921" y="338137"/>
              <a:ext cx="1569523" cy="14192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Initialize the model, perform Grid Search to find the best hyperparameters.</a:t>
              </a:r>
            </a:p>
          </p:txBody>
        </p:sp>
      </p:grpSp>
      <p:grpSp>
        <p:nvGrpSpPr>
          <p:cNvPr id="10" name="Group 9">
            <a:extLst>
              <a:ext uri="{FF2B5EF4-FFF2-40B4-BE49-F238E27FC236}">
                <a16:creationId xmlns:a16="http://schemas.microsoft.com/office/drawing/2014/main" id="{4771119B-4C6A-6621-0510-8E0C1A096621}"/>
              </a:ext>
            </a:extLst>
          </p:cNvPr>
          <p:cNvGrpSpPr/>
          <p:nvPr/>
        </p:nvGrpSpPr>
        <p:grpSpPr>
          <a:xfrm>
            <a:off x="6241733" y="4260533"/>
            <a:ext cx="344129" cy="402566"/>
            <a:chOff x="6335923" y="846467"/>
            <a:chExt cx="344129" cy="402566"/>
          </a:xfrm>
        </p:grpSpPr>
        <p:sp>
          <p:nvSpPr>
            <p:cNvPr id="20" name="Arrow: Right 19">
              <a:extLst>
                <a:ext uri="{FF2B5EF4-FFF2-40B4-BE49-F238E27FC236}">
                  <a16:creationId xmlns:a16="http://schemas.microsoft.com/office/drawing/2014/main" id="{9977A9AE-916A-E24A-5F6F-15776A0BA5CF}"/>
                </a:ext>
              </a:extLst>
            </p:cNvPr>
            <p:cNvSpPr/>
            <p:nvPr/>
          </p:nvSpPr>
          <p:spPr>
            <a:xfrm>
              <a:off x="6335923" y="846467"/>
              <a:ext cx="344129" cy="402566"/>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dirty="0"/>
            </a:p>
          </p:txBody>
        </p:sp>
        <p:sp>
          <p:nvSpPr>
            <p:cNvPr id="21" name="Arrow: Right 14">
              <a:extLst>
                <a:ext uri="{FF2B5EF4-FFF2-40B4-BE49-F238E27FC236}">
                  <a16:creationId xmlns:a16="http://schemas.microsoft.com/office/drawing/2014/main" id="{C370EB25-03F2-9936-3366-8231EB3A428A}"/>
                </a:ext>
              </a:extLst>
            </p:cNvPr>
            <p:cNvSpPr txBox="1"/>
            <p:nvPr/>
          </p:nvSpPr>
          <p:spPr>
            <a:xfrm>
              <a:off x="6335923" y="926980"/>
              <a:ext cx="240890" cy="2415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p:txBody>
        </p:sp>
      </p:grpSp>
      <p:grpSp>
        <p:nvGrpSpPr>
          <p:cNvPr id="11" name="Group 10">
            <a:extLst>
              <a:ext uri="{FF2B5EF4-FFF2-40B4-BE49-F238E27FC236}">
                <a16:creationId xmlns:a16="http://schemas.microsoft.com/office/drawing/2014/main" id="{1274BA80-5DB8-49DA-B5E0-A56C815F9DDE}"/>
              </a:ext>
            </a:extLst>
          </p:cNvPr>
          <p:cNvGrpSpPr/>
          <p:nvPr/>
        </p:nvGrpSpPr>
        <p:grpSpPr>
          <a:xfrm>
            <a:off x="6625470" y="3246733"/>
            <a:ext cx="1859376" cy="2487317"/>
            <a:chOff x="6822899" y="293983"/>
            <a:chExt cx="1623253" cy="1507533"/>
          </a:xfrm>
        </p:grpSpPr>
        <p:sp>
          <p:nvSpPr>
            <p:cNvPr id="18" name="Rectangle: Rounded Corners 17">
              <a:extLst>
                <a:ext uri="{FF2B5EF4-FFF2-40B4-BE49-F238E27FC236}">
                  <a16:creationId xmlns:a16="http://schemas.microsoft.com/office/drawing/2014/main" id="{0E880C0D-22CA-85C7-D30F-4124AEE11B02}"/>
                </a:ext>
              </a:extLst>
            </p:cNvPr>
            <p:cNvSpPr/>
            <p:nvPr/>
          </p:nvSpPr>
          <p:spPr>
            <a:xfrm>
              <a:off x="6822899" y="293983"/>
              <a:ext cx="1623253" cy="150753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p>
          </p:txBody>
        </p:sp>
        <p:sp>
          <p:nvSpPr>
            <p:cNvPr id="19" name="Rectangle: Rounded Corners 16">
              <a:extLst>
                <a:ext uri="{FF2B5EF4-FFF2-40B4-BE49-F238E27FC236}">
                  <a16:creationId xmlns:a16="http://schemas.microsoft.com/office/drawing/2014/main" id="{3267943F-0FFE-725E-8351-13F670EAB40D}"/>
                </a:ext>
              </a:extLst>
            </p:cNvPr>
            <p:cNvSpPr txBox="1"/>
            <p:nvPr/>
          </p:nvSpPr>
          <p:spPr>
            <a:xfrm>
              <a:off x="6867053" y="338137"/>
              <a:ext cx="1534945" cy="14192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With the best hyperparameter values, determine the model with the best accuracy using the training data.</a:t>
              </a:r>
            </a:p>
          </p:txBody>
        </p:sp>
      </p:grpSp>
      <p:grpSp>
        <p:nvGrpSpPr>
          <p:cNvPr id="12" name="Group 11">
            <a:extLst>
              <a:ext uri="{FF2B5EF4-FFF2-40B4-BE49-F238E27FC236}">
                <a16:creationId xmlns:a16="http://schemas.microsoft.com/office/drawing/2014/main" id="{8046E94C-CC17-8812-54A7-7D5DD070BEE8}"/>
              </a:ext>
            </a:extLst>
          </p:cNvPr>
          <p:cNvGrpSpPr/>
          <p:nvPr/>
        </p:nvGrpSpPr>
        <p:grpSpPr>
          <a:xfrm>
            <a:off x="8515592" y="4262518"/>
            <a:ext cx="344129" cy="402566"/>
            <a:chOff x="8608478" y="846467"/>
            <a:chExt cx="344129" cy="402566"/>
          </a:xfrm>
        </p:grpSpPr>
        <p:sp>
          <p:nvSpPr>
            <p:cNvPr id="16" name="Arrow: Right 15">
              <a:extLst>
                <a:ext uri="{FF2B5EF4-FFF2-40B4-BE49-F238E27FC236}">
                  <a16:creationId xmlns:a16="http://schemas.microsoft.com/office/drawing/2014/main" id="{2C2A6B41-60AE-2BB5-EFCA-33245DCFED81}"/>
                </a:ext>
              </a:extLst>
            </p:cNvPr>
            <p:cNvSpPr/>
            <p:nvPr/>
          </p:nvSpPr>
          <p:spPr>
            <a:xfrm>
              <a:off x="8608478" y="846467"/>
              <a:ext cx="344129" cy="402566"/>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dirty="0"/>
            </a:p>
          </p:txBody>
        </p:sp>
        <p:sp>
          <p:nvSpPr>
            <p:cNvPr id="17" name="Arrow: Right 18">
              <a:extLst>
                <a:ext uri="{FF2B5EF4-FFF2-40B4-BE49-F238E27FC236}">
                  <a16:creationId xmlns:a16="http://schemas.microsoft.com/office/drawing/2014/main" id="{57CC8637-BA0A-A398-BC66-00DA2D6D17D1}"/>
                </a:ext>
              </a:extLst>
            </p:cNvPr>
            <p:cNvSpPr txBox="1"/>
            <p:nvPr/>
          </p:nvSpPr>
          <p:spPr>
            <a:xfrm>
              <a:off x="8608478" y="926980"/>
              <a:ext cx="240890" cy="2415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p:txBody>
        </p:sp>
      </p:grpSp>
      <p:grpSp>
        <p:nvGrpSpPr>
          <p:cNvPr id="13" name="Group 12">
            <a:extLst>
              <a:ext uri="{FF2B5EF4-FFF2-40B4-BE49-F238E27FC236}">
                <a16:creationId xmlns:a16="http://schemas.microsoft.com/office/drawing/2014/main" id="{1A290965-0C93-FAF0-A461-DFFE53FC4F9D}"/>
              </a:ext>
            </a:extLst>
          </p:cNvPr>
          <p:cNvGrpSpPr/>
          <p:nvPr/>
        </p:nvGrpSpPr>
        <p:grpSpPr>
          <a:xfrm>
            <a:off x="8859721" y="3229740"/>
            <a:ext cx="1859377" cy="2487317"/>
            <a:chOff x="9095454" y="293983"/>
            <a:chExt cx="1623253" cy="1507533"/>
          </a:xfrm>
        </p:grpSpPr>
        <p:sp>
          <p:nvSpPr>
            <p:cNvPr id="14" name="Rectangle: Rounded Corners 13">
              <a:extLst>
                <a:ext uri="{FF2B5EF4-FFF2-40B4-BE49-F238E27FC236}">
                  <a16:creationId xmlns:a16="http://schemas.microsoft.com/office/drawing/2014/main" id="{7973A7DA-1D58-7D45-A74E-36A9A5089FC2}"/>
                </a:ext>
              </a:extLst>
            </p:cNvPr>
            <p:cNvSpPr/>
            <p:nvPr/>
          </p:nvSpPr>
          <p:spPr>
            <a:xfrm>
              <a:off x="9095454" y="293983"/>
              <a:ext cx="1623253" cy="150753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p>
          </p:txBody>
        </p:sp>
        <p:sp>
          <p:nvSpPr>
            <p:cNvPr id="15" name="Rectangle: Rounded Corners 20">
              <a:extLst>
                <a:ext uri="{FF2B5EF4-FFF2-40B4-BE49-F238E27FC236}">
                  <a16:creationId xmlns:a16="http://schemas.microsoft.com/office/drawing/2014/main" id="{D1A065AB-ADB6-DE37-49BA-2B8386F3AB47}"/>
                </a:ext>
              </a:extLst>
            </p:cNvPr>
            <p:cNvSpPr txBox="1"/>
            <p:nvPr/>
          </p:nvSpPr>
          <p:spPr>
            <a:xfrm>
              <a:off x="9139608" y="338137"/>
              <a:ext cx="1534945" cy="14192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Find the model that performs best using the test data. Output the confusion matrix.</a:t>
              </a:r>
            </a:p>
            <a:p>
              <a:pPr marL="0" lvl="0" indent="0" algn="ctr" defTabSz="800100">
                <a:lnSpc>
                  <a:spcPct val="90000"/>
                </a:lnSpc>
                <a:spcBef>
                  <a:spcPct val="0"/>
                </a:spcBef>
                <a:spcAft>
                  <a:spcPct val="35000"/>
                </a:spcAft>
                <a:buNone/>
              </a:pPr>
              <a:endParaRPr lang="en-US" sz="1800" kern="1200" dirty="0"/>
            </a:p>
          </p:txBody>
        </p:sp>
      </p:grpSp>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4"/>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34028" y="1323975"/>
            <a:ext cx="10305447" cy="49953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lvl="1">
              <a:lnSpc>
                <a:spcPts val="2200"/>
              </a:lnSpc>
              <a:spcBef>
                <a:spcPts val="1400"/>
              </a:spcBef>
            </a:pPr>
            <a:r>
              <a:rPr lang="en-US" sz="2000" dirty="0">
                <a:solidFill>
                  <a:schemeClr val="accent3">
                    <a:lumMod val="25000"/>
                  </a:schemeClr>
                </a:solidFill>
                <a:latin typeface="Abadi"/>
              </a:rPr>
              <a:t>During exploratory data analysis we determined that the data we collected could be used to predict if the first stage of the rocket would land successfully. We identified important variables such as launch sites, orbits, payloads, flight number and booster versions.</a:t>
            </a:r>
          </a:p>
          <a:p>
            <a:pPr marL="228600" lvl="1">
              <a:lnSpc>
                <a:spcPts val="2200"/>
              </a:lnSpc>
              <a:spcBef>
                <a:spcPts val="1400"/>
              </a:spcBef>
            </a:pPr>
            <a:r>
              <a:rPr lang="en-US" sz="2000" dirty="0">
                <a:solidFill>
                  <a:schemeClr val="accent3">
                    <a:lumMod val="25000"/>
                  </a:schemeClr>
                </a:solidFill>
                <a:latin typeface="Abadi"/>
              </a:rPr>
              <a:t>We developed maps (using Folium) which clearly showed that the Kennedy Space Center was the launch site with the highest success rate. Then we built an interactive dashboard (using Plotty Dash) that confirmed that the Kennedy Space Center had by far the largest success rates among all sites. </a:t>
            </a:r>
          </a:p>
          <a:p>
            <a:pPr marL="228600" lvl="1">
              <a:lnSpc>
                <a:spcPts val="2200"/>
              </a:lnSpc>
              <a:spcBef>
                <a:spcPts val="1400"/>
              </a:spcBef>
            </a:pPr>
            <a:r>
              <a:rPr lang="en-US" sz="2000" dirty="0">
                <a:solidFill>
                  <a:schemeClr val="accent3">
                    <a:lumMod val="25000"/>
                  </a:schemeClr>
                </a:solidFill>
                <a:latin typeface="Abadi"/>
              </a:rPr>
              <a:t>We learned that launch sites are always close to railways and highways (for efficient transportation); and coastlines (for safety). Also, they keep a good distance from cities to prevent any debris falling into a populated area.</a:t>
            </a:r>
          </a:p>
          <a:p>
            <a:pPr marL="228600" lvl="1">
              <a:lnSpc>
                <a:spcPts val="2200"/>
              </a:lnSpc>
              <a:spcBef>
                <a:spcPts val="1400"/>
              </a:spcBef>
            </a:pPr>
            <a:r>
              <a:rPr lang="en-US" sz="2000" dirty="0">
                <a:solidFill>
                  <a:schemeClr val="accent3">
                    <a:lumMod val="25000"/>
                  </a:schemeClr>
                </a:solidFill>
                <a:latin typeface="Abadi"/>
              </a:rPr>
              <a:t>When combining all sites, the payload range with the highest success rate was between 2,000 and 6,000 kg. At that range, the booster version category with the largest success rate was the FT. </a:t>
            </a:r>
          </a:p>
          <a:p>
            <a:pPr marL="228600" lvl="1">
              <a:lnSpc>
                <a:spcPts val="2200"/>
              </a:lnSpc>
              <a:spcBef>
                <a:spcPts val="1400"/>
              </a:spcBef>
            </a:pPr>
            <a:r>
              <a:rPr lang="en-US" sz="2000" dirty="0">
                <a:solidFill>
                  <a:schemeClr val="accent3">
                    <a:lumMod val="25000"/>
                  </a:schemeClr>
                </a:solidFill>
                <a:latin typeface="Abadi"/>
              </a:rPr>
              <a:t>We developed and tested four predictive models: Logistic Regression, Support Vector Machine, Decision Trees and K-Nearest Neighbors.  All four models had the same classification accuracy at 0.83. </a:t>
            </a:r>
          </a:p>
          <a:p>
            <a:pPr marL="457200" lvl="1" indent="0">
              <a:buNone/>
            </a:pPr>
            <a:endParaRPr lang="en-US" sz="20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810500" y="1504950"/>
            <a:ext cx="3503156" cy="4438650"/>
          </a:xfrm>
          <a:prstGeom prst="rect">
            <a:avLst/>
          </a:prstGeom>
        </p:spPr>
        <p:txBody>
          <a:bodyPr>
            <a:normAutofit lnSpcReduction="1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As the flight number increases there seem to be more successes for all launch sites, however the successes and failures seem mixed specially until the 80</a:t>
            </a:r>
            <a:r>
              <a:rPr lang="en-US" sz="2200" baseline="30000" dirty="0">
                <a:solidFill>
                  <a:schemeClr val="accent3">
                    <a:lumMod val="25000"/>
                  </a:schemeClr>
                </a:solidFill>
                <a:latin typeface="Abadi" panose="020B0604020104020204" pitchFamily="34" charset="0"/>
              </a:rPr>
              <a:t>th</a:t>
            </a:r>
            <a:r>
              <a:rPr lang="en-US" sz="2200" dirty="0">
                <a:solidFill>
                  <a:schemeClr val="accent3">
                    <a:lumMod val="25000"/>
                  </a:schemeClr>
                </a:solidFill>
                <a:latin typeface="Abadi" panose="020B0604020104020204" pitchFamily="34" charset="0"/>
              </a:rPr>
              <a:t> flight number mark.</a:t>
            </a:r>
          </a:p>
          <a:p>
            <a:pPr>
              <a:lnSpc>
                <a:spcPct val="100000"/>
              </a:lnSpc>
              <a:spcBef>
                <a:spcPts val="1400"/>
              </a:spcBef>
            </a:pPr>
            <a:r>
              <a:rPr lang="en-US" sz="2200" dirty="0">
                <a:solidFill>
                  <a:schemeClr val="accent3">
                    <a:lumMod val="25000"/>
                  </a:schemeClr>
                </a:solidFill>
                <a:latin typeface="Abadi" panose="020B0604020104020204" pitchFamily="34" charset="0"/>
              </a:rPr>
              <a:t>The launch site VAFB SLC did not have more flights beyond the 70</a:t>
            </a:r>
            <a:r>
              <a:rPr lang="en-US" sz="2200" baseline="30000" dirty="0">
                <a:solidFill>
                  <a:schemeClr val="accent3">
                    <a:lumMod val="25000"/>
                  </a:schemeClr>
                </a:solidFill>
                <a:latin typeface="Abadi" panose="020B0604020104020204" pitchFamily="34" charset="0"/>
              </a:rPr>
              <a:t>th</a:t>
            </a:r>
            <a:r>
              <a:rPr lang="en-US" sz="2200" dirty="0">
                <a:solidFill>
                  <a:schemeClr val="accent3">
                    <a:lumMod val="25000"/>
                  </a:schemeClr>
                </a:solidFill>
                <a:latin typeface="Abadi" panose="020B0604020104020204" pitchFamily="34" charset="0"/>
              </a:rPr>
              <a:t> flight mark.</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 name="Picture 9">
            <a:extLst>
              <a:ext uri="{FF2B5EF4-FFF2-40B4-BE49-F238E27FC236}">
                <a16:creationId xmlns:a16="http://schemas.microsoft.com/office/drawing/2014/main" id="{F21DBFDF-E531-AD1B-951D-2095FC50F9CE}"/>
              </a:ext>
            </a:extLst>
          </p:cNvPr>
          <p:cNvPicPr>
            <a:picLocks noChangeAspect="1"/>
          </p:cNvPicPr>
          <p:nvPr/>
        </p:nvPicPr>
        <p:blipFill>
          <a:blip r:embed="rId3"/>
          <a:stretch>
            <a:fillRect/>
          </a:stretch>
        </p:blipFill>
        <p:spPr>
          <a:xfrm>
            <a:off x="878344" y="1504950"/>
            <a:ext cx="6713081" cy="431942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73618"/>
            <a:ext cx="3611489" cy="4255680"/>
          </a:xfrm>
          <a:prstGeom prst="rect">
            <a:avLst/>
          </a:prstGeom>
        </p:spPr>
        <p:txBody>
          <a:bodyPr>
            <a:normAutofit fontScale="85000" lnSpcReduction="1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For the CCAFS SLC 40 launch site (Canaveral Center), most rockets carried up to 8,000 kg; but with mixed success and failure rates. This site had a success rate of 100% when the payload mass was above 10,000 kg. </a:t>
            </a:r>
          </a:p>
          <a:p>
            <a:pPr>
              <a:lnSpc>
                <a:spcPct val="100000"/>
              </a:lnSpc>
              <a:spcBef>
                <a:spcPts val="1400"/>
              </a:spcBef>
            </a:pPr>
            <a:r>
              <a:rPr lang="en-US" sz="2200" dirty="0">
                <a:solidFill>
                  <a:schemeClr val="accent3">
                    <a:lumMod val="25000"/>
                  </a:schemeClr>
                </a:solidFill>
                <a:latin typeface="Abadi" panose="020B0604020104020204" pitchFamily="34" charset="0"/>
              </a:rPr>
              <a:t>For the VAFB-SLC (Vandenberg) launch site there were no rockets launched for heavy payload mass (greater than 10,000 kg).</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41282410-2AB0-4AE6-46B5-AB2AF018C974}"/>
              </a:ext>
            </a:extLst>
          </p:cNvPr>
          <p:cNvPicPr>
            <a:picLocks noChangeAspect="1"/>
          </p:cNvPicPr>
          <p:nvPr/>
        </p:nvPicPr>
        <p:blipFill>
          <a:blip r:embed="rId3"/>
          <a:stretch>
            <a:fillRect/>
          </a:stretch>
        </p:blipFill>
        <p:spPr>
          <a:xfrm>
            <a:off x="4683014" y="1573618"/>
            <a:ext cx="6552819" cy="4255681"/>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47266"/>
            <a:ext cx="3624707" cy="5476048"/>
          </a:xfrm>
          <a:prstGeom prst="rect">
            <a:avLst/>
          </a:prstGeom>
        </p:spPr>
        <p:txBody>
          <a:bodyPr>
            <a:normAutofit fontScale="70000" lnSpcReduction="2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300" dirty="0">
                <a:solidFill>
                  <a:schemeClr val="accent3">
                    <a:lumMod val="25000"/>
                  </a:schemeClr>
                </a:solidFill>
                <a:latin typeface="Abadi" panose="020B0604020104020204" pitchFamily="34" charset="0"/>
              </a:rPr>
              <a:t>Orbits ES-L1, GEO, HEO and SSO have a high success rate of 1.</a:t>
            </a:r>
          </a:p>
          <a:p>
            <a:pPr>
              <a:lnSpc>
                <a:spcPct val="100000"/>
              </a:lnSpc>
              <a:spcBef>
                <a:spcPts val="1400"/>
              </a:spcBef>
            </a:pPr>
            <a:r>
              <a:rPr lang="en-US" sz="2300" dirty="0">
                <a:solidFill>
                  <a:schemeClr val="accent3">
                    <a:lumMod val="25000"/>
                  </a:schemeClr>
                </a:solidFill>
                <a:latin typeface="Abadi" panose="020B0604020104020204" pitchFamily="34" charset="0"/>
              </a:rPr>
              <a:t>ES-L1: The ES-Lis a gravitational point of equilibrium between Earth and Sun. </a:t>
            </a:r>
          </a:p>
          <a:p>
            <a:pPr>
              <a:lnSpc>
                <a:spcPct val="100000"/>
              </a:lnSpc>
              <a:spcBef>
                <a:spcPts val="1400"/>
              </a:spcBef>
            </a:pPr>
            <a:r>
              <a:rPr lang="en-US" sz="2300" dirty="0">
                <a:solidFill>
                  <a:schemeClr val="accent3">
                    <a:lumMod val="25000"/>
                  </a:schemeClr>
                </a:solidFill>
                <a:latin typeface="Abadi" panose="020B0604020104020204" pitchFamily="34" charset="0"/>
              </a:rPr>
              <a:t>GEO and GTO are geostationary orbits of 36,000 km from the Earth's equator, they are best known for the many satellites used for various forms of telecommunication.</a:t>
            </a:r>
          </a:p>
          <a:p>
            <a:pPr>
              <a:lnSpc>
                <a:spcPct val="100000"/>
              </a:lnSpc>
              <a:spcBef>
                <a:spcPts val="1400"/>
              </a:spcBef>
            </a:pPr>
            <a:r>
              <a:rPr lang="en-US" sz="2300" dirty="0">
                <a:solidFill>
                  <a:schemeClr val="accent3">
                    <a:lumMod val="25000"/>
                  </a:schemeClr>
                </a:solidFill>
                <a:latin typeface="Abadi" panose="020B0604020104020204" pitchFamily="34" charset="0"/>
              </a:rPr>
              <a:t>An HEO orbit is oblong, with one end nearer the Earth and other more distant. </a:t>
            </a:r>
          </a:p>
          <a:p>
            <a:pPr>
              <a:lnSpc>
                <a:spcPct val="100000"/>
              </a:lnSpc>
              <a:spcBef>
                <a:spcPts val="1400"/>
              </a:spcBef>
            </a:pPr>
            <a:r>
              <a:rPr lang="en-US" sz="2300" dirty="0">
                <a:solidFill>
                  <a:schemeClr val="accent3">
                    <a:lumMod val="25000"/>
                  </a:schemeClr>
                </a:solidFill>
                <a:latin typeface="Abadi" panose="020B0604020104020204" pitchFamily="34" charset="0"/>
              </a:rPr>
              <a:t>SSO is a particular kind of polar orbit at an altitude of about 800 km.</a:t>
            </a:r>
          </a:p>
          <a:p>
            <a:pPr>
              <a:lnSpc>
                <a:spcPct val="100000"/>
              </a:lnSpc>
              <a:spcBef>
                <a:spcPts val="1400"/>
              </a:spcBef>
            </a:pPr>
            <a:r>
              <a:rPr lang="en-US" sz="2300" dirty="0">
                <a:solidFill>
                  <a:schemeClr val="accent3">
                    <a:lumMod val="25000"/>
                  </a:schemeClr>
                </a:solidFill>
                <a:latin typeface="Abadi" panose="020B0604020104020204" pitchFamily="34" charset="0"/>
              </a:rPr>
              <a:t>It seems that the Falcon 9 had high success rates at low and high Earth orbits.  </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D2B16AD7-A52F-3099-C5A6-0FE610426F6B}"/>
              </a:ext>
            </a:extLst>
          </p:cNvPr>
          <p:cNvPicPr>
            <a:picLocks noChangeAspect="1"/>
          </p:cNvPicPr>
          <p:nvPr/>
        </p:nvPicPr>
        <p:blipFill>
          <a:blip r:embed="rId3"/>
          <a:stretch>
            <a:fillRect/>
          </a:stretch>
        </p:blipFill>
        <p:spPr>
          <a:xfrm>
            <a:off x="4895849" y="1447267"/>
            <a:ext cx="6389762" cy="457830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46211" y="1475128"/>
            <a:ext cx="3932238" cy="3987302"/>
          </a:xfrm>
          <a:prstGeom prst="rect">
            <a:avLst/>
          </a:prstGeom>
        </p:spPr>
        <p:txBody>
          <a:bodyPr>
            <a:normAutofit lnSpcReduction="1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 the LEO orbit the success rate appears related to the number of flights; on the other hand, there seems to be no relationship between flight number and orbit type when in GTO.</a:t>
            </a:r>
          </a:p>
          <a:p>
            <a:pPr>
              <a:lnSpc>
                <a:spcPct val="100000"/>
              </a:lnSpc>
              <a:spcBef>
                <a:spcPts val="1400"/>
              </a:spcBef>
            </a:pPr>
            <a:r>
              <a:rPr lang="en-US" sz="2200" dirty="0">
                <a:solidFill>
                  <a:schemeClr val="accent3">
                    <a:lumMod val="25000"/>
                  </a:schemeClr>
                </a:solidFill>
                <a:latin typeface="Abadi" panose="020B0604020104020204" pitchFamily="34" charset="0"/>
              </a:rPr>
              <a:t>Flight numbers of 80 and over had several successes in VLEO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C04D8E83-9330-003B-7A56-EDFDDBD6F1F7}"/>
              </a:ext>
            </a:extLst>
          </p:cNvPr>
          <p:cNvPicPr>
            <a:picLocks noChangeAspect="1"/>
          </p:cNvPicPr>
          <p:nvPr/>
        </p:nvPicPr>
        <p:blipFill>
          <a:blip r:embed="rId3"/>
          <a:stretch>
            <a:fillRect/>
          </a:stretch>
        </p:blipFill>
        <p:spPr>
          <a:xfrm>
            <a:off x="5314226" y="1475128"/>
            <a:ext cx="5934800" cy="453139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36686" y="1514116"/>
            <a:ext cx="3932238" cy="4134210"/>
          </a:xfrm>
          <a:prstGeom prst="rect">
            <a:avLst/>
          </a:prstGeom>
        </p:spPr>
        <p:txBody>
          <a:bodyPr>
            <a:normAutofit fontScale="92500" lnSpcReduction="2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few successful landings with heavy payloads (over 10,000 kg) were in PO, VLEO and ISS orbits.</a:t>
            </a:r>
          </a:p>
          <a:p>
            <a:pPr>
              <a:lnSpc>
                <a:spcPct val="100000"/>
              </a:lnSpc>
              <a:spcBef>
                <a:spcPts val="1400"/>
              </a:spcBef>
            </a:pPr>
            <a:r>
              <a:rPr lang="en-US" sz="2200" dirty="0">
                <a:solidFill>
                  <a:schemeClr val="accent3">
                    <a:lumMod val="25000"/>
                  </a:schemeClr>
                </a:solidFill>
                <a:latin typeface="Abadi" panose="020B0604020104020204" pitchFamily="34" charset="0"/>
              </a:rPr>
              <a:t>For GTO we cannot distinguish well between a successful landing and an unsuccessful mission in relation to heavier payloads.</a:t>
            </a:r>
          </a:p>
          <a:p>
            <a:pPr>
              <a:lnSpc>
                <a:spcPct val="100000"/>
              </a:lnSpc>
              <a:spcBef>
                <a:spcPts val="1400"/>
              </a:spcBef>
            </a:pPr>
            <a:r>
              <a:rPr lang="en-US" sz="2200" dirty="0">
                <a:solidFill>
                  <a:schemeClr val="accent3">
                    <a:lumMod val="25000"/>
                  </a:schemeClr>
                </a:solidFill>
                <a:latin typeface="Abadi" panose="020B0604020104020204" pitchFamily="34" charset="0"/>
              </a:rPr>
              <a:t>SSO had several successful launches at under 4,000 kg of payload mass.  </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8" name="Picture 7">
            <a:extLst>
              <a:ext uri="{FF2B5EF4-FFF2-40B4-BE49-F238E27FC236}">
                <a16:creationId xmlns:a16="http://schemas.microsoft.com/office/drawing/2014/main" id="{E23CCB07-9D1F-33F7-9FD6-362AECA1EE0B}"/>
              </a:ext>
            </a:extLst>
          </p:cNvPr>
          <p:cNvPicPr>
            <a:picLocks noChangeAspect="1"/>
          </p:cNvPicPr>
          <p:nvPr/>
        </p:nvPicPr>
        <p:blipFill>
          <a:blip r:embed="rId3"/>
          <a:stretch>
            <a:fillRect/>
          </a:stretch>
        </p:blipFill>
        <p:spPr>
          <a:xfrm>
            <a:off x="5076824" y="1495066"/>
            <a:ext cx="6202289" cy="449008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94684"/>
            <a:ext cx="3932238" cy="3811588"/>
          </a:xfrm>
          <a:prstGeom prst="rect">
            <a:avLst/>
          </a:prstGeom>
        </p:spPr>
        <p:txBody>
          <a:bodyPr>
            <a:normAutofit lnSpcReduction="1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has been increasing since 2013 until 2020. </a:t>
            </a:r>
          </a:p>
          <a:p>
            <a:pPr>
              <a:lnSpc>
                <a:spcPct val="100000"/>
              </a:lnSpc>
              <a:spcBef>
                <a:spcPts val="1400"/>
              </a:spcBef>
            </a:pPr>
            <a:r>
              <a:rPr lang="en-US" sz="2200" dirty="0">
                <a:solidFill>
                  <a:schemeClr val="accent3">
                    <a:lumMod val="25000"/>
                  </a:schemeClr>
                </a:solidFill>
                <a:latin typeface="Abadi" panose="020B0604020104020204" pitchFamily="34" charset="0"/>
              </a:rPr>
              <a:t>There was a sudden decrease in success rates in 2018. That year there were two failures to land: One in February (drone ship) and one in December (ground pad).</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86C7FBEF-9791-0B26-5787-BD1E0C1E8D74}"/>
              </a:ext>
            </a:extLst>
          </p:cNvPr>
          <p:cNvPicPr>
            <a:picLocks noChangeAspect="1"/>
          </p:cNvPicPr>
          <p:nvPr/>
        </p:nvPicPr>
        <p:blipFill>
          <a:blip r:embed="rId3"/>
          <a:stretch>
            <a:fillRect/>
          </a:stretch>
        </p:blipFill>
        <p:spPr>
          <a:xfrm>
            <a:off x="5272235" y="1453752"/>
            <a:ext cx="6013376" cy="453372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3162176"/>
            <a:ext cx="9918700" cy="322081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Cape Canaveral Space Launch Complex (CCAFS SLC-40), and previously Launch Complex 40 (CCAFS LC-40) is a launch pad for rockets located at the north end of Cape Canaveral Space Force Station, Florida.</a:t>
            </a:r>
          </a:p>
          <a:p>
            <a:pPr>
              <a:lnSpc>
                <a:spcPct val="100000"/>
              </a:lnSpc>
              <a:spcBef>
                <a:spcPts val="1400"/>
              </a:spcBef>
            </a:pPr>
            <a:r>
              <a:rPr lang="en-US" sz="2200" dirty="0">
                <a:latin typeface="Abadi" panose="020B0604020104020204" pitchFamily="34" charset="0"/>
              </a:rPr>
              <a:t>Kennedy Space Center (KSC LC 39A) is located in Merritt Island, Florida.</a:t>
            </a:r>
          </a:p>
          <a:p>
            <a:pPr>
              <a:lnSpc>
                <a:spcPct val="100000"/>
              </a:lnSpc>
              <a:spcBef>
                <a:spcPts val="1400"/>
              </a:spcBef>
            </a:pPr>
            <a:r>
              <a:rPr lang="en-US" sz="2200" dirty="0">
                <a:latin typeface="Abadi" panose="020B0604020104020204" pitchFamily="34" charset="0"/>
              </a:rPr>
              <a:t>Vandenberg Space Force Base (VAFB SLC-4E) is located in Santa Barbara County, California.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7" name="Table 6">
            <a:extLst>
              <a:ext uri="{FF2B5EF4-FFF2-40B4-BE49-F238E27FC236}">
                <a16:creationId xmlns:a16="http://schemas.microsoft.com/office/drawing/2014/main" id="{F7F9B4B0-BF26-E323-C7C9-7FD6EE52CB88}"/>
              </a:ext>
            </a:extLst>
          </p:cNvPr>
          <p:cNvGraphicFramePr>
            <a:graphicFrameLocks noGrp="1"/>
          </p:cNvGraphicFramePr>
          <p:nvPr>
            <p:extLst>
              <p:ext uri="{D42A27DB-BD31-4B8C-83A1-F6EECF244321}">
                <p14:modId xmlns:p14="http://schemas.microsoft.com/office/powerpoint/2010/main" val="608854744"/>
              </p:ext>
            </p:extLst>
          </p:nvPr>
        </p:nvGraphicFramePr>
        <p:xfrm>
          <a:off x="1366911" y="1486415"/>
          <a:ext cx="9321800" cy="1277045"/>
        </p:xfrm>
        <a:graphic>
          <a:graphicData uri="http://schemas.openxmlformats.org/drawingml/2006/table">
            <a:tbl>
              <a:tblPr firstRow="1">
                <a:tableStyleId>{22838BEF-8BB2-4498-84A7-C5851F593DF1}</a:tableStyleId>
              </a:tblPr>
              <a:tblGrid>
                <a:gridCol w="1984524">
                  <a:extLst>
                    <a:ext uri="{9D8B030D-6E8A-4147-A177-3AD203B41FA5}">
                      <a16:colId xmlns:a16="http://schemas.microsoft.com/office/drawing/2014/main" val="3096846813"/>
                    </a:ext>
                  </a:extLst>
                </a:gridCol>
                <a:gridCol w="7337276">
                  <a:extLst>
                    <a:ext uri="{9D8B030D-6E8A-4147-A177-3AD203B41FA5}">
                      <a16:colId xmlns:a16="http://schemas.microsoft.com/office/drawing/2014/main" val="3576989158"/>
                    </a:ext>
                  </a:extLst>
                </a:gridCol>
              </a:tblGrid>
              <a:tr h="576005">
                <a:tc>
                  <a:txBody>
                    <a:bodyPr/>
                    <a:lstStyle/>
                    <a:p>
                      <a:pPr algn="l"/>
                      <a:r>
                        <a:rPr lang="en-US" sz="2000" b="0" dirty="0">
                          <a:solidFill>
                            <a:schemeClr val="bg1"/>
                          </a:solidFill>
                          <a:latin typeface="+mn-lt"/>
                        </a:rPr>
                        <a:t>SQL Query:</a:t>
                      </a:r>
                    </a:p>
                  </a:txBody>
                  <a:tcPr anchor="ctr">
                    <a:solidFill>
                      <a:schemeClr val="accent1"/>
                    </a:solidFill>
                  </a:tcPr>
                </a:tc>
                <a:tc>
                  <a:txBody>
                    <a:bodyPr/>
                    <a:lstStyle/>
                    <a:p>
                      <a:pPr algn="l"/>
                      <a:r>
                        <a:rPr lang="en-US" sz="2000" b="0" dirty="0">
                          <a:latin typeface="+mn-lt"/>
                        </a:rPr>
                        <a:t>%sql SELECT DISTINCT "Launch_Site" </a:t>
                      </a:r>
                    </a:p>
                    <a:p>
                      <a:pPr algn="l"/>
                      <a:r>
                        <a:rPr lang="en-US" sz="2000" b="0" dirty="0">
                          <a:latin typeface="+mn-lt"/>
                        </a:rPr>
                        <a:t>FROM SPACEXTABLE;</a:t>
                      </a:r>
                    </a:p>
                  </a:txBody>
                  <a:tcPr anchor="ctr"/>
                </a:tc>
                <a:extLst>
                  <a:ext uri="{0D108BD9-81ED-4DB2-BD59-A6C34878D82A}">
                    <a16:rowId xmlns:a16="http://schemas.microsoft.com/office/drawing/2014/main" val="1418244187"/>
                  </a:ext>
                </a:extLst>
              </a:tr>
              <a:tr h="576005">
                <a:tc>
                  <a:txBody>
                    <a:bodyPr/>
                    <a:lstStyle/>
                    <a:p>
                      <a:pPr algn="l"/>
                      <a:r>
                        <a:rPr lang="en-US" sz="2000" b="0" dirty="0">
                          <a:solidFill>
                            <a:schemeClr val="bg1"/>
                          </a:solidFill>
                          <a:latin typeface="+mn-lt"/>
                        </a:rPr>
                        <a:t>Result: </a:t>
                      </a:r>
                    </a:p>
                  </a:txBody>
                  <a:tcPr anchor="c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dirty="0">
                          <a:solidFill>
                            <a:schemeClr val="accent3">
                              <a:lumMod val="25000"/>
                            </a:schemeClr>
                          </a:solidFill>
                          <a:latin typeface="+mn-lt"/>
                        </a:rPr>
                        <a:t>Launch Sites: CCAFS LC-40, CCAFS SLC-40, KSC LC-39A, VAFB SLC-4E</a:t>
                      </a:r>
                    </a:p>
                  </a:txBody>
                  <a:tcPr anchor="ctr"/>
                </a:tc>
                <a:extLst>
                  <a:ext uri="{0D108BD9-81ED-4DB2-BD59-A6C34878D82A}">
                    <a16:rowId xmlns:a16="http://schemas.microsoft.com/office/drawing/2014/main" val="1589444004"/>
                  </a:ext>
                </a:extLst>
              </a:tr>
            </a:tbl>
          </a:graphicData>
        </a:graphic>
      </p:graphicFrame>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dirty="0"/>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2" name="Table 1">
            <a:extLst>
              <a:ext uri="{FF2B5EF4-FFF2-40B4-BE49-F238E27FC236}">
                <a16:creationId xmlns:a16="http://schemas.microsoft.com/office/drawing/2014/main" id="{7E6BE36D-9702-46F7-5798-5A405DCA49E9}"/>
              </a:ext>
            </a:extLst>
          </p:cNvPr>
          <p:cNvGraphicFramePr>
            <a:graphicFrameLocks noGrp="1"/>
          </p:cNvGraphicFramePr>
          <p:nvPr>
            <p:extLst>
              <p:ext uri="{D42A27DB-BD31-4B8C-83A1-F6EECF244321}">
                <p14:modId xmlns:p14="http://schemas.microsoft.com/office/powerpoint/2010/main" val="907024851"/>
              </p:ext>
            </p:extLst>
          </p:nvPr>
        </p:nvGraphicFramePr>
        <p:xfrm>
          <a:off x="1366911" y="1486415"/>
          <a:ext cx="9321800" cy="1581845"/>
        </p:xfrm>
        <a:graphic>
          <a:graphicData uri="http://schemas.openxmlformats.org/drawingml/2006/table">
            <a:tbl>
              <a:tblPr firstRow="1">
                <a:tableStyleId>{22838BEF-8BB2-4498-84A7-C5851F593DF1}</a:tableStyleId>
              </a:tblPr>
              <a:tblGrid>
                <a:gridCol w="1984524">
                  <a:extLst>
                    <a:ext uri="{9D8B030D-6E8A-4147-A177-3AD203B41FA5}">
                      <a16:colId xmlns:a16="http://schemas.microsoft.com/office/drawing/2014/main" val="3096846813"/>
                    </a:ext>
                  </a:extLst>
                </a:gridCol>
                <a:gridCol w="7337276">
                  <a:extLst>
                    <a:ext uri="{9D8B030D-6E8A-4147-A177-3AD203B41FA5}">
                      <a16:colId xmlns:a16="http://schemas.microsoft.com/office/drawing/2014/main" val="3576989158"/>
                    </a:ext>
                  </a:extLst>
                </a:gridCol>
              </a:tblGrid>
              <a:tr h="576005">
                <a:tc>
                  <a:txBody>
                    <a:bodyPr/>
                    <a:lstStyle/>
                    <a:p>
                      <a:pPr algn="l"/>
                      <a:r>
                        <a:rPr lang="en-US" sz="2000" b="0" dirty="0">
                          <a:solidFill>
                            <a:schemeClr val="bg1"/>
                          </a:solidFill>
                          <a:latin typeface="+mn-lt"/>
                        </a:rPr>
                        <a:t>SQL Query:</a:t>
                      </a:r>
                    </a:p>
                  </a:txBody>
                  <a:tcPr anchor="ctr">
                    <a:solidFill>
                      <a:schemeClr val="accent1"/>
                    </a:solidFill>
                  </a:tcPr>
                </a:tc>
                <a:tc>
                  <a:txBody>
                    <a:bodyPr/>
                    <a:lstStyle/>
                    <a:p>
                      <a:pPr algn="l"/>
                      <a:r>
                        <a:rPr lang="en-US" sz="2000" b="0" dirty="0">
                          <a:latin typeface="+mn-lt"/>
                        </a:rPr>
                        <a:t>%sql SELECT "Launch_Site" </a:t>
                      </a:r>
                    </a:p>
                    <a:p>
                      <a:pPr algn="l"/>
                      <a:r>
                        <a:rPr lang="en-US" sz="2000" b="0" dirty="0">
                          <a:latin typeface="+mn-lt"/>
                        </a:rPr>
                        <a:t>FROM SPACEXTABLE </a:t>
                      </a:r>
                    </a:p>
                    <a:p>
                      <a:pPr algn="l"/>
                      <a:r>
                        <a:rPr lang="en-US" sz="2000" b="0" dirty="0">
                          <a:latin typeface="+mn-lt"/>
                        </a:rPr>
                        <a:t>WHERE "Launch_Site" LIKE "CCA%" LIMIT 5;</a:t>
                      </a:r>
                    </a:p>
                  </a:txBody>
                  <a:tcPr anchor="ctr"/>
                </a:tc>
                <a:extLst>
                  <a:ext uri="{0D108BD9-81ED-4DB2-BD59-A6C34878D82A}">
                    <a16:rowId xmlns:a16="http://schemas.microsoft.com/office/drawing/2014/main" val="1418244187"/>
                  </a:ext>
                </a:extLst>
              </a:tr>
              <a:tr h="576005">
                <a:tc>
                  <a:txBody>
                    <a:bodyPr/>
                    <a:lstStyle/>
                    <a:p>
                      <a:pPr algn="l"/>
                      <a:r>
                        <a:rPr lang="en-US" sz="2000" b="0" dirty="0">
                          <a:solidFill>
                            <a:schemeClr val="bg1"/>
                          </a:solidFill>
                          <a:latin typeface="+mn-lt"/>
                        </a:rPr>
                        <a:t>Result: </a:t>
                      </a:r>
                    </a:p>
                  </a:txBody>
                  <a:tcPr anchor="c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dirty="0">
                          <a:solidFill>
                            <a:schemeClr val="accent3">
                              <a:lumMod val="25000"/>
                            </a:schemeClr>
                          </a:solidFill>
                          <a:latin typeface="+mn-lt"/>
                        </a:rPr>
                        <a:t>CCAFS LC-40, CCAFS LC-40, CCAFS LC-40, CCAFS LC-40, CCAFS LC-40</a:t>
                      </a:r>
                    </a:p>
                  </a:txBody>
                  <a:tcPr anchor="ctr"/>
                </a:tc>
                <a:extLst>
                  <a:ext uri="{0D108BD9-81ED-4DB2-BD59-A6C34878D82A}">
                    <a16:rowId xmlns:a16="http://schemas.microsoft.com/office/drawing/2014/main" val="1589444004"/>
                  </a:ext>
                </a:extLst>
              </a:tr>
            </a:tbl>
          </a:graphicData>
        </a:graphic>
      </p:graphicFrame>
      <p:sp>
        <p:nvSpPr>
          <p:cNvPr id="6" name="Content Placeholder 4">
            <a:extLst>
              <a:ext uri="{FF2B5EF4-FFF2-40B4-BE49-F238E27FC236}">
                <a16:creationId xmlns:a16="http://schemas.microsoft.com/office/drawing/2014/main" id="{71AB424A-23B6-5E71-F2FF-839D71494A36}"/>
              </a:ext>
            </a:extLst>
          </p:cNvPr>
          <p:cNvSpPr txBox="1">
            <a:spLocks/>
          </p:cNvSpPr>
          <p:nvPr/>
        </p:nvSpPr>
        <p:spPr>
          <a:xfrm>
            <a:off x="770011" y="3466976"/>
            <a:ext cx="9918700" cy="309768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 this query we retrieved the first five Launch Sites which name began with “CCA” and included any characters after that. The results show the same five Launch Sites (CCAFS LC-40), because they all met the requirements in the query. </a:t>
            </a:r>
          </a:p>
        </p:txBody>
      </p:sp>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201611"/>
            <a:ext cx="10269464" cy="94189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carried by boosters belonging to customer NASA (CRS) was 45,596 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graphicFrame>
        <p:nvGraphicFramePr>
          <p:cNvPr id="6" name="Table 5">
            <a:extLst>
              <a:ext uri="{FF2B5EF4-FFF2-40B4-BE49-F238E27FC236}">
                <a16:creationId xmlns:a16="http://schemas.microsoft.com/office/drawing/2014/main" id="{9446FD7D-B893-4A79-70BF-5FBE3231BD2C}"/>
              </a:ext>
            </a:extLst>
          </p:cNvPr>
          <p:cNvGraphicFramePr>
            <a:graphicFrameLocks noGrp="1"/>
          </p:cNvGraphicFramePr>
          <p:nvPr>
            <p:extLst>
              <p:ext uri="{D42A27DB-BD31-4B8C-83A1-F6EECF244321}">
                <p14:modId xmlns:p14="http://schemas.microsoft.com/office/powerpoint/2010/main" val="3481205459"/>
              </p:ext>
            </p:extLst>
          </p:nvPr>
        </p:nvGraphicFramePr>
        <p:xfrm>
          <a:off x="1366911" y="1486415"/>
          <a:ext cx="9321800" cy="2316480"/>
        </p:xfrm>
        <a:graphic>
          <a:graphicData uri="http://schemas.openxmlformats.org/drawingml/2006/table">
            <a:tbl>
              <a:tblPr firstRow="1">
                <a:tableStyleId>{22838BEF-8BB2-4498-84A7-C5851F593DF1}</a:tableStyleId>
              </a:tblPr>
              <a:tblGrid>
                <a:gridCol w="1984524">
                  <a:extLst>
                    <a:ext uri="{9D8B030D-6E8A-4147-A177-3AD203B41FA5}">
                      <a16:colId xmlns:a16="http://schemas.microsoft.com/office/drawing/2014/main" val="3096846813"/>
                    </a:ext>
                  </a:extLst>
                </a:gridCol>
                <a:gridCol w="7337276">
                  <a:extLst>
                    <a:ext uri="{9D8B030D-6E8A-4147-A177-3AD203B41FA5}">
                      <a16:colId xmlns:a16="http://schemas.microsoft.com/office/drawing/2014/main" val="3576989158"/>
                    </a:ext>
                  </a:extLst>
                </a:gridCol>
              </a:tblGrid>
              <a:tr h="576005">
                <a:tc>
                  <a:txBody>
                    <a:bodyPr/>
                    <a:lstStyle/>
                    <a:p>
                      <a:pPr algn="l"/>
                      <a:r>
                        <a:rPr lang="en-US" sz="2000" b="0" dirty="0">
                          <a:solidFill>
                            <a:schemeClr val="bg1"/>
                          </a:solidFill>
                          <a:latin typeface="+mn-lt"/>
                        </a:rPr>
                        <a:t>SQL Query:</a:t>
                      </a:r>
                    </a:p>
                  </a:txBody>
                  <a:tcPr anchor="ctr">
                    <a:solidFill>
                      <a:schemeClr val="accent1"/>
                    </a:solidFill>
                  </a:tcPr>
                </a:tc>
                <a:tc>
                  <a:txBody>
                    <a:bodyPr/>
                    <a:lstStyle/>
                    <a:p>
                      <a:pPr algn="l"/>
                      <a:r>
                        <a:rPr lang="en-US" sz="2000" b="0" dirty="0">
                          <a:latin typeface="+mn-lt"/>
                        </a:rPr>
                        <a:t>%sql SELECT customer, SUM(PAYLOAD_MASS__KG_) AS total_payload  </a:t>
                      </a:r>
                    </a:p>
                    <a:p>
                      <a:pPr algn="l"/>
                      <a:r>
                        <a:rPr lang="en-US" sz="2000" b="0" dirty="0">
                          <a:latin typeface="+mn-lt"/>
                        </a:rPr>
                        <a:t>FROM SPACEXTABLE </a:t>
                      </a:r>
                    </a:p>
                    <a:p>
                      <a:pPr algn="l"/>
                      <a:r>
                        <a:rPr lang="en-US" sz="2000" b="0" dirty="0">
                          <a:latin typeface="+mn-lt"/>
                        </a:rPr>
                        <a:t>WHERE customer="NASA (CRS)" </a:t>
                      </a:r>
                    </a:p>
                    <a:p>
                      <a:pPr algn="l"/>
                      <a:r>
                        <a:rPr lang="en-US" sz="2000" b="0" dirty="0">
                          <a:latin typeface="+mn-lt"/>
                        </a:rPr>
                        <a:t>GROUP BY customer;</a:t>
                      </a:r>
                    </a:p>
                  </a:txBody>
                  <a:tcPr anchor="ctr"/>
                </a:tc>
                <a:extLst>
                  <a:ext uri="{0D108BD9-81ED-4DB2-BD59-A6C34878D82A}">
                    <a16:rowId xmlns:a16="http://schemas.microsoft.com/office/drawing/2014/main" val="1418244187"/>
                  </a:ext>
                </a:extLst>
              </a:tr>
              <a:tr h="576005">
                <a:tc>
                  <a:txBody>
                    <a:bodyPr/>
                    <a:lstStyle/>
                    <a:p>
                      <a:pPr algn="l"/>
                      <a:r>
                        <a:rPr lang="en-US" sz="2000" b="0" dirty="0">
                          <a:solidFill>
                            <a:schemeClr val="bg1"/>
                          </a:solidFill>
                          <a:latin typeface="+mn-lt"/>
                        </a:rPr>
                        <a:t>Result: </a:t>
                      </a:r>
                    </a:p>
                  </a:txBody>
                  <a:tcPr anchor="c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accent3">
                              <a:lumMod val="25000"/>
                            </a:schemeClr>
                          </a:solidFill>
                          <a:latin typeface="+mn-lt"/>
                        </a:rPr>
                        <a:t>Customer: NASA (CRS)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accent3">
                              <a:lumMod val="25000"/>
                            </a:schemeClr>
                          </a:solidFill>
                          <a:latin typeface="+mn-lt"/>
                        </a:rPr>
                        <a:t>Sum of Payload: 45,596</a:t>
                      </a:r>
                    </a:p>
                  </a:txBody>
                  <a:tcPr anchor="ctr"/>
                </a:tc>
                <a:extLst>
                  <a:ext uri="{0D108BD9-81ED-4DB2-BD59-A6C34878D82A}">
                    <a16:rowId xmlns:a16="http://schemas.microsoft.com/office/drawing/2014/main" val="1589444004"/>
                  </a:ext>
                </a:extLst>
              </a:tr>
            </a:tbl>
          </a:graphicData>
        </a:graphic>
      </p:graphicFrame>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133850"/>
            <a:ext cx="9918701" cy="197041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 was 2,928.4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graphicFrame>
        <p:nvGraphicFramePr>
          <p:cNvPr id="2" name="Table 1">
            <a:extLst>
              <a:ext uri="{FF2B5EF4-FFF2-40B4-BE49-F238E27FC236}">
                <a16:creationId xmlns:a16="http://schemas.microsoft.com/office/drawing/2014/main" id="{7BA16A78-D634-DE25-A135-538FF5024EAC}"/>
              </a:ext>
            </a:extLst>
          </p:cNvPr>
          <p:cNvGraphicFramePr>
            <a:graphicFrameLocks noGrp="1"/>
          </p:cNvGraphicFramePr>
          <p:nvPr>
            <p:extLst>
              <p:ext uri="{D42A27DB-BD31-4B8C-83A1-F6EECF244321}">
                <p14:modId xmlns:p14="http://schemas.microsoft.com/office/powerpoint/2010/main" val="382509658"/>
              </p:ext>
            </p:extLst>
          </p:nvPr>
        </p:nvGraphicFramePr>
        <p:xfrm>
          <a:off x="1366911" y="1486415"/>
          <a:ext cx="9321800" cy="2316480"/>
        </p:xfrm>
        <a:graphic>
          <a:graphicData uri="http://schemas.openxmlformats.org/drawingml/2006/table">
            <a:tbl>
              <a:tblPr firstRow="1">
                <a:tableStyleId>{22838BEF-8BB2-4498-84A7-C5851F593DF1}</a:tableStyleId>
              </a:tblPr>
              <a:tblGrid>
                <a:gridCol w="1984524">
                  <a:extLst>
                    <a:ext uri="{9D8B030D-6E8A-4147-A177-3AD203B41FA5}">
                      <a16:colId xmlns:a16="http://schemas.microsoft.com/office/drawing/2014/main" val="3096846813"/>
                    </a:ext>
                  </a:extLst>
                </a:gridCol>
                <a:gridCol w="7337276">
                  <a:extLst>
                    <a:ext uri="{9D8B030D-6E8A-4147-A177-3AD203B41FA5}">
                      <a16:colId xmlns:a16="http://schemas.microsoft.com/office/drawing/2014/main" val="3576989158"/>
                    </a:ext>
                  </a:extLst>
                </a:gridCol>
              </a:tblGrid>
              <a:tr h="576005">
                <a:tc>
                  <a:txBody>
                    <a:bodyPr/>
                    <a:lstStyle/>
                    <a:p>
                      <a:pPr algn="l"/>
                      <a:r>
                        <a:rPr lang="en-US" sz="2000" b="0" dirty="0">
                          <a:solidFill>
                            <a:schemeClr val="bg1"/>
                          </a:solidFill>
                          <a:latin typeface="+mn-lt"/>
                        </a:rPr>
                        <a:t>SQL Query:</a:t>
                      </a:r>
                    </a:p>
                  </a:txBody>
                  <a:tcPr anchor="ctr">
                    <a:solidFill>
                      <a:schemeClr val="accent1"/>
                    </a:solidFill>
                  </a:tcPr>
                </a:tc>
                <a:tc>
                  <a:txBody>
                    <a:bodyPr/>
                    <a:lstStyle/>
                    <a:p>
                      <a:pPr algn="l"/>
                      <a:r>
                        <a:rPr lang="en-US" sz="2000" b="0" dirty="0">
                          <a:latin typeface="+mn-lt"/>
                        </a:rPr>
                        <a:t>%sql SELECT "Booster_Version", AVG(PAYLOAD_MASS__KG_) AS avg_payload  </a:t>
                      </a:r>
                    </a:p>
                    <a:p>
                      <a:pPr algn="l"/>
                      <a:r>
                        <a:rPr lang="en-US" sz="2000" b="0" dirty="0">
                          <a:latin typeface="+mn-lt"/>
                        </a:rPr>
                        <a:t>FROM SPACEXTABLE </a:t>
                      </a:r>
                    </a:p>
                    <a:p>
                      <a:pPr algn="l"/>
                      <a:r>
                        <a:rPr lang="en-US" sz="2000" b="0" dirty="0">
                          <a:latin typeface="+mn-lt"/>
                        </a:rPr>
                        <a:t>WHERE "Booster_Version"="F9 v1.1" </a:t>
                      </a:r>
                    </a:p>
                    <a:p>
                      <a:pPr algn="l"/>
                      <a:r>
                        <a:rPr lang="en-US" sz="2000" b="0" dirty="0">
                          <a:latin typeface="+mn-lt"/>
                        </a:rPr>
                        <a:t>GROUP BY "Booster_Version"</a:t>
                      </a:r>
                    </a:p>
                  </a:txBody>
                  <a:tcPr anchor="ctr"/>
                </a:tc>
                <a:extLst>
                  <a:ext uri="{0D108BD9-81ED-4DB2-BD59-A6C34878D82A}">
                    <a16:rowId xmlns:a16="http://schemas.microsoft.com/office/drawing/2014/main" val="1418244187"/>
                  </a:ext>
                </a:extLst>
              </a:tr>
              <a:tr h="576005">
                <a:tc>
                  <a:txBody>
                    <a:bodyPr/>
                    <a:lstStyle/>
                    <a:p>
                      <a:pPr algn="l"/>
                      <a:r>
                        <a:rPr lang="en-US" sz="2000" b="0" dirty="0">
                          <a:solidFill>
                            <a:schemeClr val="bg1"/>
                          </a:solidFill>
                          <a:latin typeface="+mn-lt"/>
                        </a:rPr>
                        <a:t>Result: </a:t>
                      </a:r>
                    </a:p>
                  </a:txBody>
                  <a:tcPr anchor="c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accent3">
                              <a:lumMod val="25000"/>
                            </a:schemeClr>
                          </a:solidFill>
                          <a:latin typeface="+mn-lt"/>
                        </a:rPr>
                        <a:t>Booster Version: F9 v1.1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accent3">
                              <a:lumMod val="25000"/>
                            </a:schemeClr>
                          </a:solidFill>
                          <a:latin typeface="+mn-lt"/>
                        </a:rPr>
                        <a:t>Average Payload: 2,928.4 kg</a:t>
                      </a:r>
                    </a:p>
                  </a:txBody>
                  <a:tcPr anchor="ctr"/>
                </a:tc>
                <a:extLst>
                  <a:ext uri="{0D108BD9-81ED-4DB2-BD59-A6C34878D82A}">
                    <a16:rowId xmlns:a16="http://schemas.microsoft.com/office/drawing/2014/main" val="1589444004"/>
                  </a:ext>
                </a:extLst>
              </a:tr>
            </a:tbl>
          </a:graphicData>
        </a:graphic>
      </p:graphicFrame>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14978" y="1541301"/>
            <a:ext cx="10515600" cy="5214063"/>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SpaceX has achieved historic milestones with Falcon 9. By reusing its first-stage boosters they’ve been able to greatly reduce the cost of a launch. Our startup has been tasked with predicting the cost of a rocket launch so other companies can make more informed bids against SpaceX.</a:t>
            </a:r>
          </a:p>
          <a:p>
            <a:pPr>
              <a:lnSpc>
                <a:spcPct val="100000"/>
              </a:lnSpc>
              <a:spcBef>
                <a:spcPts val="1400"/>
              </a:spcBef>
            </a:pPr>
            <a:r>
              <a:rPr lang="en-US" sz="2200" dirty="0">
                <a:solidFill>
                  <a:schemeClr val="accent3">
                    <a:lumMod val="25000"/>
                  </a:schemeClr>
                </a:solidFill>
                <a:latin typeface="Abadi" panose="020B0604020104020204" pitchFamily="34" charset="0"/>
              </a:rPr>
              <a:t>The SpaceX launch data was collected from The SpaceX REST API and by web scraping. </a:t>
            </a:r>
          </a:p>
          <a:p>
            <a:pPr>
              <a:lnSpc>
                <a:spcPct val="100000"/>
              </a:lnSpc>
              <a:spcBef>
                <a:spcPts val="1400"/>
              </a:spcBef>
            </a:pPr>
            <a:r>
              <a:rPr lang="en-US" sz="2200" dirty="0">
                <a:solidFill>
                  <a:schemeClr val="accent3">
                    <a:lumMod val="25000"/>
                  </a:schemeClr>
                </a:solidFill>
                <a:latin typeface="Abadi" panose="020B0604020104020204" pitchFamily="34" charset="0"/>
              </a:rPr>
              <a:t>During data wrangling we dealt with missing values and performed preliminary exploration to gain a better understanding of the data.</a:t>
            </a:r>
          </a:p>
          <a:p>
            <a:pPr>
              <a:lnSpc>
                <a:spcPct val="100000"/>
              </a:lnSpc>
              <a:spcBef>
                <a:spcPts val="1400"/>
              </a:spcBef>
            </a:pPr>
            <a:r>
              <a:rPr lang="en-US" sz="2200" dirty="0">
                <a:solidFill>
                  <a:schemeClr val="accent3">
                    <a:lumMod val="25000"/>
                  </a:schemeClr>
                </a:solidFill>
                <a:latin typeface="Abadi" panose="020B0604020104020204" pitchFamily="34" charset="0"/>
              </a:rPr>
              <a:t>In Exploratory data analysis (EDA) we  built graphs and used SQL to gain valuable insights. We identified the dependent and independent variables for our model.</a:t>
            </a:r>
          </a:p>
          <a:p>
            <a:pPr>
              <a:lnSpc>
                <a:spcPct val="100000"/>
              </a:lnSpc>
              <a:spcBef>
                <a:spcPts val="1400"/>
              </a:spcBef>
            </a:pPr>
            <a:r>
              <a:rPr lang="en-US" sz="2200" dirty="0">
                <a:solidFill>
                  <a:schemeClr val="accent3">
                    <a:lumMod val="25000"/>
                  </a:schemeClr>
                </a:solidFill>
                <a:latin typeface="Abadi" panose="020B0604020104020204" pitchFamily="34" charset="0"/>
              </a:rPr>
              <a:t>We developed Interactive maps and dashboards using Folium and Plotly Dash. </a:t>
            </a:r>
          </a:p>
          <a:p>
            <a:pPr>
              <a:lnSpc>
                <a:spcPct val="100000"/>
              </a:lnSpc>
              <a:spcBef>
                <a:spcPts val="1400"/>
              </a:spcBef>
            </a:pPr>
            <a:r>
              <a:rPr lang="en-US" sz="2200" dirty="0">
                <a:solidFill>
                  <a:schemeClr val="accent3">
                    <a:lumMod val="25000"/>
                  </a:schemeClr>
                </a:solidFill>
                <a:latin typeface="Abadi" panose="020B0604020104020204" pitchFamily="34" charset="0"/>
              </a:rPr>
              <a:t>We perform predictive analysis using the following classification models: Logistic Regression, Support Vector Machine, Decision Trees and K-Nearest Neighbors.  </a:t>
            </a:r>
          </a:p>
          <a:p>
            <a:pPr>
              <a:lnSpc>
                <a:spcPct val="100000"/>
              </a:lnSpc>
              <a:spcBef>
                <a:spcPts val="1400"/>
              </a:spcBef>
            </a:pPr>
            <a:r>
              <a:rPr lang="en-US" sz="2200" dirty="0">
                <a:solidFill>
                  <a:schemeClr val="accent3">
                    <a:lumMod val="25000"/>
                  </a:schemeClr>
                </a:solidFill>
                <a:latin typeface="Abadi" panose="020B0604020104020204" pitchFamily="34" charset="0"/>
              </a:rPr>
              <a:t>All four models had the same classification accuracy at 0.83; and the same confusion matrix. Although the model can be considered good at predicting, there might be room for improvement.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3809999"/>
            <a:ext cx="10326615" cy="221557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first successful landing outcome on ground pad was on December 22</a:t>
            </a:r>
            <a:r>
              <a:rPr lang="en-US" sz="2200" baseline="30000" dirty="0">
                <a:solidFill>
                  <a:schemeClr val="accent3">
                    <a:lumMod val="25000"/>
                  </a:schemeClr>
                </a:solidFill>
                <a:latin typeface="Abadi"/>
              </a:rPr>
              <a:t>nd</a:t>
            </a:r>
            <a:r>
              <a:rPr lang="en-US" sz="2200" dirty="0">
                <a:solidFill>
                  <a:schemeClr val="accent3">
                    <a:lumMod val="25000"/>
                  </a:schemeClr>
                </a:solidFill>
                <a:latin typeface="Abadi"/>
              </a:rPr>
              <a:t>, 2015.</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graphicFrame>
        <p:nvGraphicFramePr>
          <p:cNvPr id="2" name="Table 1">
            <a:extLst>
              <a:ext uri="{FF2B5EF4-FFF2-40B4-BE49-F238E27FC236}">
                <a16:creationId xmlns:a16="http://schemas.microsoft.com/office/drawing/2014/main" id="{4D86F913-EA32-4880-BF12-6E63DB914F3F}"/>
              </a:ext>
            </a:extLst>
          </p:cNvPr>
          <p:cNvGraphicFramePr>
            <a:graphicFrameLocks noGrp="1"/>
          </p:cNvGraphicFramePr>
          <p:nvPr>
            <p:extLst>
              <p:ext uri="{D42A27DB-BD31-4B8C-83A1-F6EECF244321}">
                <p14:modId xmlns:p14="http://schemas.microsoft.com/office/powerpoint/2010/main" val="1415170595"/>
              </p:ext>
            </p:extLst>
          </p:nvPr>
        </p:nvGraphicFramePr>
        <p:xfrm>
          <a:off x="1366911" y="1486415"/>
          <a:ext cx="9321800" cy="2011680"/>
        </p:xfrm>
        <a:graphic>
          <a:graphicData uri="http://schemas.openxmlformats.org/drawingml/2006/table">
            <a:tbl>
              <a:tblPr firstRow="1">
                <a:tableStyleId>{22838BEF-8BB2-4498-84A7-C5851F593DF1}</a:tableStyleId>
              </a:tblPr>
              <a:tblGrid>
                <a:gridCol w="1984524">
                  <a:extLst>
                    <a:ext uri="{9D8B030D-6E8A-4147-A177-3AD203B41FA5}">
                      <a16:colId xmlns:a16="http://schemas.microsoft.com/office/drawing/2014/main" val="3096846813"/>
                    </a:ext>
                  </a:extLst>
                </a:gridCol>
                <a:gridCol w="7337276">
                  <a:extLst>
                    <a:ext uri="{9D8B030D-6E8A-4147-A177-3AD203B41FA5}">
                      <a16:colId xmlns:a16="http://schemas.microsoft.com/office/drawing/2014/main" val="3576989158"/>
                    </a:ext>
                  </a:extLst>
                </a:gridCol>
              </a:tblGrid>
              <a:tr h="576005">
                <a:tc>
                  <a:txBody>
                    <a:bodyPr/>
                    <a:lstStyle/>
                    <a:p>
                      <a:pPr algn="l"/>
                      <a:r>
                        <a:rPr lang="en-US" sz="2000" b="0" dirty="0">
                          <a:solidFill>
                            <a:schemeClr val="bg1"/>
                          </a:solidFill>
                          <a:latin typeface="+mn-lt"/>
                        </a:rPr>
                        <a:t>SQL Query:</a:t>
                      </a:r>
                    </a:p>
                  </a:txBody>
                  <a:tcPr anchor="ctr">
                    <a:solidFill>
                      <a:schemeClr val="accent1"/>
                    </a:solidFill>
                  </a:tcPr>
                </a:tc>
                <a:tc>
                  <a:txBody>
                    <a:bodyPr/>
                    <a:lstStyle/>
                    <a:p>
                      <a:pPr algn="l"/>
                      <a:r>
                        <a:rPr lang="en-US" sz="2000" b="0" dirty="0">
                          <a:latin typeface="+mn-lt"/>
                        </a:rPr>
                        <a:t>%sql SELECT "Landing Outcome", MIN("Date") AS min_date FROM SPACEXTABLE </a:t>
                      </a:r>
                    </a:p>
                    <a:p>
                      <a:pPr algn="l"/>
                      <a:r>
                        <a:rPr lang="en-US" sz="2000" b="0" dirty="0">
                          <a:latin typeface="+mn-lt"/>
                        </a:rPr>
                        <a:t>WHERE "Landing Outcome"="Success (ground pad)" </a:t>
                      </a:r>
                    </a:p>
                    <a:p>
                      <a:pPr algn="l"/>
                      <a:r>
                        <a:rPr lang="en-US" sz="2000" b="0" dirty="0">
                          <a:latin typeface="+mn-lt"/>
                        </a:rPr>
                        <a:t>GROUP BY "Landing Outcome";</a:t>
                      </a:r>
                    </a:p>
                  </a:txBody>
                  <a:tcPr anchor="ctr"/>
                </a:tc>
                <a:extLst>
                  <a:ext uri="{0D108BD9-81ED-4DB2-BD59-A6C34878D82A}">
                    <a16:rowId xmlns:a16="http://schemas.microsoft.com/office/drawing/2014/main" val="1418244187"/>
                  </a:ext>
                </a:extLst>
              </a:tr>
              <a:tr h="576005">
                <a:tc>
                  <a:txBody>
                    <a:bodyPr/>
                    <a:lstStyle/>
                    <a:p>
                      <a:pPr algn="l"/>
                      <a:r>
                        <a:rPr lang="en-US" sz="2000" b="0" dirty="0">
                          <a:solidFill>
                            <a:schemeClr val="bg1"/>
                          </a:solidFill>
                          <a:latin typeface="+mn-lt"/>
                        </a:rPr>
                        <a:t>Result: </a:t>
                      </a:r>
                    </a:p>
                  </a:txBody>
                  <a:tcPr anchor="c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accent3">
                              <a:lumMod val="25000"/>
                            </a:schemeClr>
                          </a:solidFill>
                          <a:latin typeface="+mn-lt"/>
                        </a:rPr>
                        <a:t>Landing Outcome: Success (ground pad)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accent3">
                              <a:lumMod val="25000"/>
                            </a:schemeClr>
                          </a:solidFill>
                          <a:latin typeface="+mn-lt"/>
                        </a:rPr>
                        <a:t>Minimum Date: 2015-12-22</a:t>
                      </a:r>
                    </a:p>
                  </a:txBody>
                  <a:tcPr anchor="ctr"/>
                </a:tc>
                <a:extLst>
                  <a:ext uri="{0D108BD9-81ED-4DB2-BD59-A6C34878D82A}">
                    <a16:rowId xmlns:a16="http://schemas.microsoft.com/office/drawing/2014/main" val="1589444004"/>
                  </a:ext>
                </a:extLst>
              </a:tr>
            </a:tbl>
          </a:graphicData>
        </a:graphic>
      </p:graphicFrame>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3819335"/>
            <a:ext cx="9745589" cy="201168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names of the booster versions that had success in drone ship landing and  a payload mass greater than 4,000 but less than 6,000, are: </a:t>
            </a:r>
          </a:p>
          <a:p>
            <a:pPr lvl="1">
              <a:lnSpc>
                <a:spcPct val="100000"/>
              </a:lnSpc>
              <a:spcBef>
                <a:spcPts val="1400"/>
              </a:spcBef>
              <a:buFont typeface="Courier New" panose="02070309020205020404" pitchFamily="49" charset="0"/>
              <a:buChar char="o"/>
            </a:pPr>
            <a:r>
              <a:rPr lang="en-US" sz="2000" dirty="0">
                <a:solidFill>
                  <a:schemeClr val="accent3">
                    <a:lumMod val="25000"/>
                  </a:schemeClr>
                </a:solidFill>
                <a:latin typeface="Abadi" panose="020B0604020104020204" pitchFamily="34" charset="0"/>
              </a:rPr>
              <a:t>F9 FT B1022, F9 FT B1026, F9 FT B1021.2 and F9 FT B1031.2.</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2" name="Table 1">
            <a:extLst>
              <a:ext uri="{FF2B5EF4-FFF2-40B4-BE49-F238E27FC236}">
                <a16:creationId xmlns:a16="http://schemas.microsoft.com/office/drawing/2014/main" id="{2A06757C-2AFE-626C-21FC-E68231906A9A}"/>
              </a:ext>
            </a:extLst>
          </p:cNvPr>
          <p:cNvGraphicFramePr>
            <a:graphicFrameLocks noGrp="1"/>
          </p:cNvGraphicFramePr>
          <p:nvPr>
            <p:extLst>
              <p:ext uri="{D42A27DB-BD31-4B8C-83A1-F6EECF244321}">
                <p14:modId xmlns:p14="http://schemas.microsoft.com/office/powerpoint/2010/main" val="3619098357"/>
              </p:ext>
            </p:extLst>
          </p:nvPr>
        </p:nvGraphicFramePr>
        <p:xfrm>
          <a:off x="1366911" y="1486415"/>
          <a:ext cx="9321800" cy="2011680"/>
        </p:xfrm>
        <a:graphic>
          <a:graphicData uri="http://schemas.openxmlformats.org/drawingml/2006/table">
            <a:tbl>
              <a:tblPr firstRow="1">
                <a:tableStyleId>{22838BEF-8BB2-4498-84A7-C5851F593DF1}</a:tableStyleId>
              </a:tblPr>
              <a:tblGrid>
                <a:gridCol w="1984524">
                  <a:extLst>
                    <a:ext uri="{9D8B030D-6E8A-4147-A177-3AD203B41FA5}">
                      <a16:colId xmlns:a16="http://schemas.microsoft.com/office/drawing/2014/main" val="3096846813"/>
                    </a:ext>
                  </a:extLst>
                </a:gridCol>
                <a:gridCol w="7337276">
                  <a:extLst>
                    <a:ext uri="{9D8B030D-6E8A-4147-A177-3AD203B41FA5}">
                      <a16:colId xmlns:a16="http://schemas.microsoft.com/office/drawing/2014/main" val="3576989158"/>
                    </a:ext>
                  </a:extLst>
                </a:gridCol>
              </a:tblGrid>
              <a:tr h="576005">
                <a:tc>
                  <a:txBody>
                    <a:bodyPr/>
                    <a:lstStyle/>
                    <a:p>
                      <a:pPr algn="l"/>
                      <a:r>
                        <a:rPr lang="en-US" sz="2000" b="0" dirty="0">
                          <a:solidFill>
                            <a:schemeClr val="bg1"/>
                          </a:solidFill>
                          <a:latin typeface="+mn-lt"/>
                        </a:rPr>
                        <a:t>SQL Query:</a:t>
                      </a:r>
                    </a:p>
                  </a:txBody>
                  <a:tcPr anchor="ctr">
                    <a:solidFill>
                      <a:schemeClr val="accent1"/>
                    </a:solidFill>
                  </a:tcPr>
                </a:tc>
                <a:tc>
                  <a:txBody>
                    <a:bodyPr/>
                    <a:lstStyle/>
                    <a:p>
                      <a:pPr algn="l"/>
                      <a:r>
                        <a:rPr lang="en-US" sz="2000" b="0" dirty="0">
                          <a:latin typeface="+mn-lt"/>
                        </a:rPr>
                        <a:t>%sql SELECT DISTINCT "Booster_Version" </a:t>
                      </a:r>
                    </a:p>
                    <a:p>
                      <a:pPr algn="l"/>
                      <a:r>
                        <a:rPr lang="en-US" sz="2000" b="0" dirty="0">
                          <a:latin typeface="+mn-lt"/>
                        </a:rPr>
                        <a:t>FROM SPACEXTABLE </a:t>
                      </a:r>
                    </a:p>
                    <a:p>
                      <a:pPr algn="l"/>
                      <a:r>
                        <a:rPr lang="en-US" sz="2000" b="0" dirty="0">
                          <a:latin typeface="+mn-lt"/>
                        </a:rPr>
                        <a:t>WHERE "Landing Outcome"="Success (drone ship)" AND (PAYLOAD_MASS__KG_&gt;4000 AND PAYLOAD_MASS__KG_&lt;6000) ;</a:t>
                      </a:r>
                    </a:p>
                  </a:txBody>
                  <a:tcPr anchor="ctr"/>
                </a:tc>
                <a:extLst>
                  <a:ext uri="{0D108BD9-81ED-4DB2-BD59-A6C34878D82A}">
                    <a16:rowId xmlns:a16="http://schemas.microsoft.com/office/drawing/2014/main" val="1418244187"/>
                  </a:ext>
                </a:extLst>
              </a:tr>
              <a:tr h="576005">
                <a:tc>
                  <a:txBody>
                    <a:bodyPr/>
                    <a:lstStyle/>
                    <a:p>
                      <a:pPr algn="l"/>
                      <a:r>
                        <a:rPr lang="en-US" sz="2000" b="0" dirty="0">
                          <a:solidFill>
                            <a:schemeClr val="bg1"/>
                          </a:solidFill>
                          <a:latin typeface="+mn-lt"/>
                        </a:rPr>
                        <a:t>Result: </a:t>
                      </a:r>
                    </a:p>
                  </a:txBody>
                  <a:tcPr anchor="c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accent3">
                              <a:lumMod val="25000"/>
                            </a:schemeClr>
                          </a:solidFill>
                          <a:latin typeface="+mn-lt"/>
                        </a:rPr>
                        <a:t>Booster Version: F9 FT B1022, F9 FT B1026, F9 FT B1021.2,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accent3">
                              <a:lumMod val="25000"/>
                            </a:schemeClr>
                          </a:solidFill>
                          <a:latin typeface="+mn-lt"/>
                        </a:rPr>
                        <a:t>F9 FT B1031.2</a:t>
                      </a:r>
                    </a:p>
                  </a:txBody>
                  <a:tcPr anchor="ctr"/>
                </a:tc>
                <a:extLst>
                  <a:ext uri="{0D108BD9-81ED-4DB2-BD59-A6C34878D82A}">
                    <a16:rowId xmlns:a16="http://schemas.microsoft.com/office/drawing/2014/main" val="1589444004"/>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029075"/>
            <a:ext cx="9745589" cy="214788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and failure mission outcomes are: </a:t>
            </a:r>
          </a:p>
          <a:p>
            <a:pPr lvl="1">
              <a:lnSpc>
                <a:spcPct val="100000"/>
              </a:lnSpc>
              <a:spcBef>
                <a:spcPts val="1400"/>
              </a:spcBef>
              <a:buFont typeface="Courier New" panose="02070309020205020404" pitchFamily="49" charset="0"/>
              <a:buChar char="o"/>
            </a:pPr>
            <a:r>
              <a:rPr lang="en-US" sz="2000" dirty="0">
                <a:solidFill>
                  <a:schemeClr val="accent3">
                    <a:lumMod val="25000"/>
                  </a:schemeClr>
                </a:solidFill>
                <a:latin typeface="Abadi" panose="020B0604020104020204" pitchFamily="34" charset="0"/>
              </a:rPr>
              <a:t>Success: 99</a:t>
            </a:r>
          </a:p>
          <a:p>
            <a:pPr lvl="1">
              <a:lnSpc>
                <a:spcPct val="100000"/>
              </a:lnSpc>
              <a:spcBef>
                <a:spcPts val="1400"/>
              </a:spcBef>
              <a:buFont typeface="Courier New" panose="02070309020205020404" pitchFamily="49" charset="0"/>
              <a:buChar char="o"/>
            </a:pPr>
            <a:r>
              <a:rPr lang="en-US" sz="2000" dirty="0">
                <a:solidFill>
                  <a:schemeClr val="accent3">
                    <a:lumMod val="25000"/>
                  </a:schemeClr>
                </a:solidFill>
                <a:latin typeface="Abadi" panose="020B0604020104020204" pitchFamily="34" charset="0"/>
              </a:rPr>
              <a:t>Failure (in flight): 1</a:t>
            </a:r>
          </a:p>
          <a:p>
            <a:pPr lvl="1">
              <a:lnSpc>
                <a:spcPct val="100000"/>
              </a:lnSpc>
              <a:spcBef>
                <a:spcPts val="1400"/>
              </a:spcBef>
              <a:buFont typeface="Courier New" panose="02070309020205020404" pitchFamily="49" charset="0"/>
              <a:buChar char="o"/>
            </a:pPr>
            <a:r>
              <a:rPr lang="en-US" sz="2000" dirty="0">
                <a:solidFill>
                  <a:schemeClr val="accent3">
                    <a:lumMod val="25000"/>
                  </a:schemeClr>
                </a:solidFill>
                <a:latin typeface="Abadi" panose="020B0604020104020204" pitchFamily="34" charset="0"/>
              </a:rPr>
              <a:t>Success (payload status unclear): 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2" name="Table 1">
            <a:extLst>
              <a:ext uri="{FF2B5EF4-FFF2-40B4-BE49-F238E27FC236}">
                <a16:creationId xmlns:a16="http://schemas.microsoft.com/office/drawing/2014/main" id="{A7A73869-9DB7-10FD-84C8-6C754E244C49}"/>
              </a:ext>
            </a:extLst>
          </p:cNvPr>
          <p:cNvGraphicFramePr>
            <a:graphicFrameLocks noGrp="1"/>
          </p:cNvGraphicFramePr>
          <p:nvPr>
            <p:extLst>
              <p:ext uri="{D42A27DB-BD31-4B8C-83A1-F6EECF244321}">
                <p14:modId xmlns:p14="http://schemas.microsoft.com/office/powerpoint/2010/main" val="2180654948"/>
              </p:ext>
            </p:extLst>
          </p:nvPr>
        </p:nvGraphicFramePr>
        <p:xfrm>
          <a:off x="1366911" y="1486415"/>
          <a:ext cx="9321800" cy="2316480"/>
        </p:xfrm>
        <a:graphic>
          <a:graphicData uri="http://schemas.openxmlformats.org/drawingml/2006/table">
            <a:tbl>
              <a:tblPr firstRow="1">
                <a:tableStyleId>{22838BEF-8BB2-4498-84A7-C5851F593DF1}</a:tableStyleId>
              </a:tblPr>
              <a:tblGrid>
                <a:gridCol w="1984524">
                  <a:extLst>
                    <a:ext uri="{9D8B030D-6E8A-4147-A177-3AD203B41FA5}">
                      <a16:colId xmlns:a16="http://schemas.microsoft.com/office/drawing/2014/main" val="3096846813"/>
                    </a:ext>
                  </a:extLst>
                </a:gridCol>
                <a:gridCol w="7337276">
                  <a:extLst>
                    <a:ext uri="{9D8B030D-6E8A-4147-A177-3AD203B41FA5}">
                      <a16:colId xmlns:a16="http://schemas.microsoft.com/office/drawing/2014/main" val="3576989158"/>
                    </a:ext>
                  </a:extLst>
                </a:gridCol>
              </a:tblGrid>
              <a:tr h="576005">
                <a:tc>
                  <a:txBody>
                    <a:bodyPr/>
                    <a:lstStyle/>
                    <a:p>
                      <a:pPr algn="l"/>
                      <a:r>
                        <a:rPr lang="en-US" sz="2000" b="0" dirty="0">
                          <a:solidFill>
                            <a:schemeClr val="bg1"/>
                          </a:solidFill>
                          <a:latin typeface="+mn-lt"/>
                        </a:rPr>
                        <a:t>SQL Query:</a:t>
                      </a:r>
                    </a:p>
                  </a:txBody>
                  <a:tcPr anchor="ctr">
                    <a:solidFill>
                      <a:schemeClr val="accent1"/>
                    </a:solidFill>
                  </a:tcPr>
                </a:tc>
                <a:tc>
                  <a:txBody>
                    <a:bodyPr/>
                    <a:lstStyle/>
                    <a:p>
                      <a:pPr algn="l"/>
                      <a:r>
                        <a:rPr lang="en-US" sz="2000" b="0" dirty="0">
                          <a:latin typeface="+mn-lt"/>
                        </a:rPr>
                        <a:t>%sql SELECT "Mission_Outcome", COUNT(*) AS count_misssion_outcome </a:t>
                      </a:r>
                    </a:p>
                    <a:p>
                      <a:pPr algn="l"/>
                      <a:r>
                        <a:rPr lang="en-US" sz="2000" b="0" dirty="0">
                          <a:latin typeface="+mn-lt"/>
                        </a:rPr>
                        <a:t>FROM SPACEXTABLE </a:t>
                      </a:r>
                    </a:p>
                    <a:p>
                      <a:pPr algn="l"/>
                      <a:r>
                        <a:rPr lang="en-US" sz="2000" b="0" dirty="0">
                          <a:latin typeface="+mn-lt"/>
                        </a:rPr>
                        <a:t>GROUP BY TRIM("Mission_Outcome");</a:t>
                      </a:r>
                    </a:p>
                  </a:txBody>
                  <a:tcPr anchor="ctr"/>
                </a:tc>
                <a:extLst>
                  <a:ext uri="{0D108BD9-81ED-4DB2-BD59-A6C34878D82A}">
                    <a16:rowId xmlns:a16="http://schemas.microsoft.com/office/drawing/2014/main" val="1418244187"/>
                  </a:ext>
                </a:extLst>
              </a:tr>
              <a:tr h="576005">
                <a:tc>
                  <a:txBody>
                    <a:bodyPr/>
                    <a:lstStyle/>
                    <a:p>
                      <a:pPr algn="l"/>
                      <a:r>
                        <a:rPr lang="en-US" sz="2000" b="0" dirty="0">
                          <a:solidFill>
                            <a:schemeClr val="bg1"/>
                          </a:solidFill>
                          <a:latin typeface="+mn-lt"/>
                        </a:rPr>
                        <a:t>Result: </a:t>
                      </a:r>
                    </a:p>
                  </a:txBody>
                  <a:tcPr anchor="c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accent3">
                              <a:lumMod val="25000"/>
                            </a:schemeClr>
                          </a:solidFill>
                          <a:latin typeface="+mn-lt"/>
                        </a:rPr>
                        <a:t>Success: 99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accent3">
                              <a:lumMod val="25000"/>
                            </a:schemeClr>
                          </a:solidFill>
                          <a:latin typeface="+mn-lt"/>
                        </a:rPr>
                        <a:t>Failure (in flight):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accent3">
                              <a:lumMod val="25000"/>
                            </a:schemeClr>
                          </a:solidFill>
                          <a:latin typeface="+mn-lt"/>
                        </a:rPr>
                        <a:t>Success (payload status unclear): 1</a:t>
                      </a:r>
                    </a:p>
                  </a:txBody>
                  <a:tcPr anchor="ctr"/>
                </a:tc>
                <a:extLst>
                  <a:ext uri="{0D108BD9-81ED-4DB2-BD59-A6C34878D82A}">
                    <a16:rowId xmlns:a16="http://schemas.microsoft.com/office/drawing/2014/main" val="1589444004"/>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076699"/>
            <a:ext cx="9745589" cy="2085975"/>
          </a:xfrm>
          <a:prstGeom prst="rect">
            <a:avLst/>
          </a:prstGeom>
        </p:spPr>
        <p:txBody>
          <a:bodyPr>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booster versions which have carried the maximum payload mass were: </a:t>
            </a:r>
          </a:p>
          <a:p>
            <a:pPr lvl="1">
              <a:lnSpc>
                <a:spcPct val="100000"/>
              </a:lnSpc>
              <a:spcBef>
                <a:spcPts val="1400"/>
              </a:spcBef>
              <a:buFont typeface="Courier New" panose="02070309020205020404" pitchFamily="49" charset="0"/>
              <a:buChar char="o"/>
            </a:pPr>
            <a:r>
              <a:rPr lang="en-US" sz="2000" dirty="0">
                <a:solidFill>
                  <a:schemeClr val="accent3">
                    <a:lumMod val="25000"/>
                  </a:schemeClr>
                </a:solidFill>
                <a:latin typeface="Abadi" panose="020B0604020104020204" pitchFamily="34" charset="0"/>
              </a:rPr>
              <a:t>F9 B5 B1048.4, F9 B5 B1049.4, F9 B5 B1051.3, F9 B5 B1056.4, F9 B5 B1048.5, F9 B5 B1051.4, F9 B5 B1049.5, F9 B5 B1060.2, F9 B5 B1058.3, F9 B5 B1051.6, F9 B5 B1060.3 and F9 B5 B1049.7. </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2" name="Table 1">
            <a:extLst>
              <a:ext uri="{FF2B5EF4-FFF2-40B4-BE49-F238E27FC236}">
                <a16:creationId xmlns:a16="http://schemas.microsoft.com/office/drawing/2014/main" id="{8391E162-623E-C909-6EE0-301080166F9C}"/>
              </a:ext>
            </a:extLst>
          </p:cNvPr>
          <p:cNvGraphicFramePr>
            <a:graphicFrameLocks noGrp="1"/>
          </p:cNvGraphicFramePr>
          <p:nvPr>
            <p:extLst>
              <p:ext uri="{D42A27DB-BD31-4B8C-83A1-F6EECF244321}">
                <p14:modId xmlns:p14="http://schemas.microsoft.com/office/powerpoint/2010/main" val="2606176217"/>
              </p:ext>
            </p:extLst>
          </p:nvPr>
        </p:nvGraphicFramePr>
        <p:xfrm>
          <a:off x="1366911" y="1486415"/>
          <a:ext cx="9321800" cy="2316480"/>
        </p:xfrm>
        <a:graphic>
          <a:graphicData uri="http://schemas.openxmlformats.org/drawingml/2006/table">
            <a:tbl>
              <a:tblPr firstRow="1">
                <a:tableStyleId>{22838BEF-8BB2-4498-84A7-C5851F593DF1}</a:tableStyleId>
              </a:tblPr>
              <a:tblGrid>
                <a:gridCol w="1984524">
                  <a:extLst>
                    <a:ext uri="{9D8B030D-6E8A-4147-A177-3AD203B41FA5}">
                      <a16:colId xmlns:a16="http://schemas.microsoft.com/office/drawing/2014/main" val="3096846813"/>
                    </a:ext>
                  </a:extLst>
                </a:gridCol>
                <a:gridCol w="7337276">
                  <a:extLst>
                    <a:ext uri="{9D8B030D-6E8A-4147-A177-3AD203B41FA5}">
                      <a16:colId xmlns:a16="http://schemas.microsoft.com/office/drawing/2014/main" val="3576989158"/>
                    </a:ext>
                  </a:extLst>
                </a:gridCol>
              </a:tblGrid>
              <a:tr h="576005">
                <a:tc>
                  <a:txBody>
                    <a:bodyPr/>
                    <a:lstStyle/>
                    <a:p>
                      <a:pPr algn="l"/>
                      <a:r>
                        <a:rPr lang="en-US" sz="2000" b="0" dirty="0">
                          <a:solidFill>
                            <a:schemeClr val="bg1"/>
                          </a:solidFill>
                          <a:latin typeface="+mn-lt"/>
                        </a:rPr>
                        <a:t>SQL Query:</a:t>
                      </a:r>
                    </a:p>
                  </a:txBody>
                  <a:tcPr anchor="ctr">
                    <a:solidFill>
                      <a:schemeClr val="accent1"/>
                    </a:solidFill>
                  </a:tcPr>
                </a:tc>
                <a:tc>
                  <a:txBody>
                    <a:bodyPr/>
                    <a:lstStyle/>
                    <a:p>
                      <a:pPr algn="l"/>
                      <a:r>
                        <a:rPr lang="en-US" sz="2000" b="0" dirty="0">
                          <a:latin typeface="+mn-lt"/>
                        </a:rPr>
                        <a:t>%sql  SELECT "Booster_Version" FROM SPACEXTABLE </a:t>
                      </a:r>
                    </a:p>
                    <a:p>
                      <a:pPr algn="l"/>
                      <a:r>
                        <a:rPr lang="en-US" sz="2000" b="0" dirty="0">
                          <a:latin typeface="+mn-lt"/>
                        </a:rPr>
                        <a:t>WHERE PAYLOAD_MASS__KG_ =</a:t>
                      </a:r>
                    </a:p>
                    <a:p>
                      <a:pPr algn="l"/>
                      <a:r>
                        <a:rPr lang="en-US" sz="2000" b="0" dirty="0">
                          <a:latin typeface="+mn-lt"/>
                        </a:rPr>
                        <a:t>(SELECT MAX(PAYLOAD_MASS__KG_) AS max_payload </a:t>
                      </a:r>
                    </a:p>
                    <a:p>
                      <a:pPr algn="l"/>
                      <a:r>
                        <a:rPr lang="en-US" sz="2000" b="0" dirty="0">
                          <a:latin typeface="+mn-lt"/>
                        </a:rPr>
                        <a:t>FROM SPACEXTABLE);</a:t>
                      </a:r>
                    </a:p>
                  </a:txBody>
                  <a:tcPr anchor="ctr"/>
                </a:tc>
                <a:extLst>
                  <a:ext uri="{0D108BD9-81ED-4DB2-BD59-A6C34878D82A}">
                    <a16:rowId xmlns:a16="http://schemas.microsoft.com/office/drawing/2014/main" val="1418244187"/>
                  </a:ext>
                </a:extLst>
              </a:tr>
              <a:tr h="576005">
                <a:tc>
                  <a:txBody>
                    <a:bodyPr/>
                    <a:lstStyle/>
                    <a:p>
                      <a:pPr algn="l"/>
                      <a:r>
                        <a:rPr lang="en-US" sz="2000" b="0" dirty="0">
                          <a:solidFill>
                            <a:schemeClr val="bg1"/>
                          </a:solidFill>
                          <a:latin typeface="+mn-lt"/>
                        </a:rPr>
                        <a:t>Result: </a:t>
                      </a:r>
                    </a:p>
                  </a:txBody>
                  <a:tcPr anchor="c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accent3">
                              <a:lumMod val="25000"/>
                            </a:schemeClr>
                          </a:solidFill>
                          <a:latin typeface="+mn-lt"/>
                        </a:rPr>
                        <a:t>F9 B5 B1048.4, F9 B5 B1049.4, F9 B5 B1051.3, F9 B5 B1056.4, F9 B5 B1048.5, F9 B5 B1051.4, F9 B5 B1049.5, F9 B5 B1060.2, F9 B5 B1058.3, F9 B5 B1051.6, F9 B5 B1060.3, F9 B5 B1049.7</a:t>
                      </a:r>
                    </a:p>
                  </a:txBody>
                  <a:tcPr anchor="ctr"/>
                </a:tc>
                <a:extLst>
                  <a:ext uri="{0D108BD9-81ED-4DB2-BD59-A6C34878D82A}">
                    <a16:rowId xmlns:a16="http://schemas.microsoft.com/office/drawing/2014/main" val="1589444004"/>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752850"/>
            <a:ext cx="9745589" cy="242411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following table shows the 2015 launch records which had a failed landing outcome in drone ship. The corresponding booster versions and launch sites were: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2" name="Table 1">
            <a:extLst>
              <a:ext uri="{FF2B5EF4-FFF2-40B4-BE49-F238E27FC236}">
                <a16:creationId xmlns:a16="http://schemas.microsoft.com/office/drawing/2014/main" id="{94E4C2D8-6BF9-EE87-7102-D1A6276AA42B}"/>
              </a:ext>
            </a:extLst>
          </p:cNvPr>
          <p:cNvGraphicFramePr>
            <a:graphicFrameLocks noGrp="1"/>
          </p:cNvGraphicFramePr>
          <p:nvPr>
            <p:extLst>
              <p:ext uri="{D42A27DB-BD31-4B8C-83A1-F6EECF244321}">
                <p14:modId xmlns:p14="http://schemas.microsoft.com/office/powerpoint/2010/main" val="3074270157"/>
              </p:ext>
            </p:extLst>
          </p:nvPr>
        </p:nvGraphicFramePr>
        <p:xfrm>
          <a:off x="1366911" y="1486415"/>
          <a:ext cx="9321800" cy="2011680"/>
        </p:xfrm>
        <a:graphic>
          <a:graphicData uri="http://schemas.openxmlformats.org/drawingml/2006/table">
            <a:tbl>
              <a:tblPr firstRow="1">
                <a:tableStyleId>{22838BEF-8BB2-4498-84A7-C5851F593DF1}</a:tableStyleId>
              </a:tblPr>
              <a:tblGrid>
                <a:gridCol w="1984524">
                  <a:extLst>
                    <a:ext uri="{9D8B030D-6E8A-4147-A177-3AD203B41FA5}">
                      <a16:colId xmlns:a16="http://schemas.microsoft.com/office/drawing/2014/main" val="3096846813"/>
                    </a:ext>
                  </a:extLst>
                </a:gridCol>
                <a:gridCol w="7337276">
                  <a:extLst>
                    <a:ext uri="{9D8B030D-6E8A-4147-A177-3AD203B41FA5}">
                      <a16:colId xmlns:a16="http://schemas.microsoft.com/office/drawing/2014/main" val="3576989158"/>
                    </a:ext>
                  </a:extLst>
                </a:gridCol>
              </a:tblGrid>
              <a:tr h="576005">
                <a:tc>
                  <a:txBody>
                    <a:bodyPr/>
                    <a:lstStyle/>
                    <a:p>
                      <a:pPr algn="l"/>
                      <a:r>
                        <a:rPr lang="en-US" sz="2000" b="0" dirty="0">
                          <a:solidFill>
                            <a:schemeClr val="bg1"/>
                          </a:solidFill>
                          <a:latin typeface="+mn-lt"/>
                        </a:rPr>
                        <a:t>SQL Query:</a:t>
                      </a:r>
                    </a:p>
                  </a:txBody>
                  <a:tcPr anchor="ctr">
                    <a:solidFill>
                      <a:schemeClr val="accent1"/>
                    </a:solidFill>
                  </a:tcPr>
                </a:tc>
                <a:tc>
                  <a:txBody>
                    <a:bodyPr/>
                    <a:lstStyle/>
                    <a:p>
                      <a:pPr algn="l"/>
                      <a:r>
                        <a:rPr lang="en-US" sz="2000" b="0" dirty="0">
                          <a:latin typeface="+mn-lt"/>
                        </a:rPr>
                        <a:t>%sql  SELECT substr("Date",1,4) AS year, substr("Date",6,2) AS month, "Landing Outcome", "Booster_Version", "Launch_Site" </a:t>
                      </a:r>
                    </a:p>
                    <a:p>
                      <a:pPr algn="l"/>
                      <a:r>
                        <a:rPr lang="en-US" sz="2000" b="0" dirty="0">
                          <a:latin typeface="+mn-lt"/>
                        </a:rPr>
                        <a:t>FROM SPACEXTABLE WHERE "Landing Outcome"= "Failure (drone ship)" AND substr("Date",0,5)='2015'</a:t>
                      </a:r>
                    </a:p>
                  </a:txBody>
                  <a:tcPr anchor="ctr"/>
                </a:tc>
                <a:extLst>
                  <a:ext uri="{0D108BD9-81ED-4DB2-BD59-A6C34878D82A}">
                    <a16:rowId xmlns:a16="http://schemas.microsoft.com/office/drawing/2014/main" val="1418244187"/>
                  </a:ext>
                </a:extLst>
              </a:tr>
              <a:tr h="576005">
                <a:tc>
                  <a:txBody>
                    <a:bodyPr/>
                    <a:lstStyle/>
                    <a:p>
                      <a:pPr algn="l"/>
                      <a:r>
                        <a:rPr lang="en-US" sz="2000" b="0" dirty="0">
                          <a:solidFill>
                            <a:schemeClr val="bg1"/>
                          </a:solidFill>
                          <a:latin typeface="+mn-lt"/>
                        </a:rPr>
                        <a:t>Result: </a:t>
                      </a:r>
                    </a:p>
                  </a:txBody>
                  <a:tcPr anchor="c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accent3">
                              <a:lumMod val="25000"/>
                            </a:schemeClr>
                          </a:solidFill>
                          <a:latin typeface="+mn-lt"/>
                        </a:rPr>
                        <a:t>2015-01, Failure (drone ship), F9 v1.1 B1012, CCAFS LC-40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accent3">
                              <a:lumMod val="25000"/>
                            </a:schemeClr>
                          </a:solidFill>
                          <a:latin typeface="+mn-lt"/>
                        </a:rPr>
                        <a:t>2015-04, Failure (drone ship), F9 v1.1 B1015, CCAFS LC-40</a:t>
                      </a:r>
                    </a:p>
                  </a:txBody>
                  <a:tcPr anchor="ctr"/>
                </a:tc>
                <a:extLst>
                  <a:ext uri="{0D108BD9-81ED-4DB2-BD59-A6C34878D82A}">
                    <a16:rowId xmlns:a16="http://schemas.microsoft.com/office/drawing/2014/main" val="1589444004"/>
                  </a:ext>
                </a:extLst>
              </a:tr>
            </a:tbl>
          </a:graphicData>
        </a:graphic>
      </p:graphicFrame>
      <p:graphicFrame>
        <p:nvGraphicFramePr>
          <p:cNvPr id="6" name="Table 5">
            <a:extLst>
              <a:ext uri="{FF2B5EF4-FFF2-40B4-BE49-F238E27FC236}">
                <a16:creationId xmlns:a16="http://schemas.microsoft.com/office/drawing/2014/main" id="{BEE728BD-1F9B-E90B-FA64-CB1991EDC1DD}"/>
              </a:ext>
            </a:extLst>
          </p:cNvPr>
          <p:cNvGraphicFramePr>
            <a:graphicFrameLocks noGrp="1"/>
          </p:cNvGraphicFramePr>
          <p:nvPr>
            <p:extLst>
              <p:ext uri="{D42A27DB-BD31-4B8C-83A1-F6EECF244321}">
                <p14:modId xmlns:p14="http://schemas.microsoft.com/office/powerpoint/2010/main" val="3141378640"/>
              </p:ext>
            </p:extLst>
          </p:nvPr>
        </p:nvGraphicFramePr>
        <p:xfrm>
          <a:off x="1281186" y="4916493"/>
          <a:ext cx="9148688" cy="1510718"/>
        </p:xfrm>
        <a:graphic>
          <a:graphicData uri="http://schemas.openxmlformats.org/drawingml/2006/table">
            <a:tbl>
              <a:tblPr firstRow="1">
                <a:tableStyleId>{5C22544A-7EE6-4342-B048-85BDC9FD1C3A}</a:tableStyleId>
              </a:tblPr>
              <a:tblGrid>
                <a:gridCol w="2287172">
                  <a:extLst>
                    <a:ext uri="{9D8B030D-6E8A-4147-A177-3AD203B41FA5}">
                      <a16:colId xmlns:a16="http://schemas.microsoft.com/office/drawing/2014/main" val="526326935"/>
                    </a:ext>
                  </a:extLst>
                </a:gridCol>
                <a:gridCol w="2287172">
                  <a:extLst>
                    <a:ext uri="{9D8B030D-6E8A-4147-A177-3AD203B41FA5}">
                      <a16:colId xmlns:a16="http://schemas.microsoft.com/office/drawing/2014/main" val="1697777034"/>
                    </a:ext>
                  </a:extLst>
                </a:gridCol>
                <a:gridCol w="2287172">
                  <a:extLst>
                    <a:ext uri="{9D8B030D-6E8A-4147-A177-3AD203B41FA5}">
                      <a16:colId xmlns:a16="http://schemas.microsoft.com/office/drawing/2014/main" val="1329194400"/>
                    </a:ext>
                  </a:extLst>
                </a:gridCol>
                <a:gridCol w="2287172">
                  <a:extLst>
                    <a:ext uri="{9D8B030D-6E8A-4147-A177-3AD203B41FA5}">
                      <a16:colId xmlns:a16="http://schemas.microsoft.com/office/drawing/2014/main" val="3313647008"/>
                    </a:ext>
                  </a:extLst>
                </a:gridCol>
              </a:tblGrid>
              <a:tr h="327131">
                <a:tc>
                  <a:txBody>
                    <a:bodyPr/>
                    <a:lstStyle/>
                    <a:p>
                      <a:pPr algn="ctr"/>
                      <a:r>
                        <a:rPr lang="en-US" dirty="0"/>
                        <a:t>Year-Month</a:t>
                      </a:r>
                    </a:p>
                  </a:txBody>
                  <a:tcPr/>
                </a:tc>
                <a:tc>
                  <a:txBody>
                    <a:bodyPr/>
                    <a:lstStyle/>
                    <a:p>
                      <a:pPr algn="ctr"/>
                      <a:r>
                        <a:rPr lang="en-US" dirty="0"/>
                        <a:t>Landing Outcome</a:t>
                      </a:r>
                    </a:p>
                  </a:txBody>
                  <a:tcPr/>
                </a:tc>
                <a:tc>
                  <a:txBody>
                    <a:bodyPr/>
                    <a:lstStyle/>
                    <a:p>
                      <a:pPr algn="ctr"/>
                      <a:r>
                        <a:rPr lang="en-US" dirty="0"/>
                        <a:t>Booster Version</a:t>
                      </a:r>
                    </a:p>
                  </a:txBody>
                  <a:tcPr/>
                </a:tc>
                <a:tc>
                  <a:txBody>
                    <a:bodyPr/>
                    <a:lstStyle/>
                    <a:p>
                      <a:pPr algn="ctr"/>
                      <a:r>
                        <a:rPr lang="en-US" dirty="0"/>
                        <a:t>Launch Site</a:t>
                      </a:r>
                    </a:p>
                  </a:txBody>
                  <a:tcPr/>
                </a:tc>
                <a:extLst>
                  <a:ext uri="{0D108BD9-81ED-4DB2-BD59-A6C34878D82A}">
                    <a16:rowId xmlns:a16="http://schemas.microsoft.com/office/drawing/2014/main" val="1271424546"/>
                  </a:ext>
                </a:extLst>
              </a:tr>
              <a:tr h="572479">
                <a:tc>
                  <a:txBody>
                    <a:bodyPr/>
                    <a:lstStyle/>
                    <a:p>
                      <a:pPr algn="ctr"/>
                      <a:r>
                        <a:rPr lang="en-US" dirty="0">
                          <a:solidFill>
                            <a:schemeClr val="accent3">
                              <a:lumMod val="25000"/>
                            </a:schemeClr>
                          </a:solidFill>
                          <a:latin typeface="Abadi"/>
                        </a:rPr>
                        <a:t>2015-01</a:t>
                      </a:r>
                      <a:endParaRPr lang="en-US" dirty="0"/>
                    </a:p>
                  </a:txBody>
                  <a:tcPr anchor="ctr"/>
                </a:tc>
                <a:tc>
                  <a:txBody>
                    <a:bodyPr/>
                    <a:lstStyle/>
                    <a:p>
                      <a:pPr algn="ctr"/>
                      <a:r>
                        <a:rPr lang="en-US" dirty="0">
                          <a:solidFill>
                            <a:schemeClr val="accent3">
                              <a:lumMod val="25000"/>
                            </a:schemeClr>
                          </a:solidFill>
                          <a:latin typeface="Abadi"/>
                        </a:rPr>
                        <a:t>Failure (drone ship)</a:t>
                      </a:r>
                      <a:endParaRPr lang="en-US" dirty="0"/>
                    </a:p>
                  </a:txBody>
                  <a:tcPr anchor="ctr"/>
                </a:tc>
                <a:tc>
                  <a:txBody>
                    <a:bodyPr/>
                    <a:lstStyle/>
                    <a:p>
                      <a:pPr algn="ctr"/>
                      <a:r>
                        <a:rPr lang="en-US" dirty="0">
                          <a:solidFill>
                            <a:schemeClr val="accent3">
                              <a:lumMod val="25000"/>
                            </a:schemeClr>
                          </a:solidFill>
                          <a:latin typeface="Abadi"/>
                        </a:rPr>
                        <a:t>F9 v1.1 B1012</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accent3">
                              <a:lumMod val="25000"/>
                            </a:schemeClr>
                          </a:solidFill>
                          <a:latin typeface="Abadi"/>
                        </a:rPr>
                        <a:t>CCAFS LC-40</a:t>
                      </a:r>
                    </a:p>
                  </a:txBody>
                  <a:tcPr anchor="ctr"/>
                </a:tc>
                <a:extLst>
                  <a:ext uri="{0D108BD9-81ED-4DB2-BD59-A6C34878D82A}">
                    <a16:rowId xmlns:a16="http://schemas.microsoft.com/office/drawing/2014/main" val="4113859619"/>
                  </a:ext>
                </a:extLst>
              </a:tr>
              <a:tr h="572479">
                <a:tc>
                  <a:txBody>
                    <a:bodyPr/>
                    <a:lstStyle/>
                    <a:p>
                      <a:pPr algn="ctr"/>
                      <a:r>
                        <a:rPr lang="en-US" dirty="0">
                          <a:solidFill>
                            <a:schemeClr val="accent3">
                              <a:lumMod val="25000"/>
                            </a:schemeClr>
                          </a:solidFill>
                          <a:latin typeface="Abadi"/>
                        </a:rPr>
                        <a:t>2015-04</a:t>
                      </a:r>
                      <a:endParaRPr lang="en-US" dirty="0"/>
                    </a:p>
                  </a:txBody>
                  <a:tcPr anchor="ctr"/>
                </a:tc>
                <a:tc>
                  <a:txBody>
                    <a:bodyPr/>
                    <a:lstStyle/>
                    <a:p>
                      <a:pPr algn="ctr"/>
                      <a:r>
                        <a:rPr lang="en-US" dirty="0">
                          <a:solidFill>
                            <a:schemeClr val="accent3">
                              <a:lumMod val="25000"/>
                            </a:schemeClr>
                          </a:solidFill>
                          <a:latin typeface="Abadi"/>
                        </a:rPr>
                        <a:t>Failure (drone ship)</a:t>
                      </a:r>
                      <a:endParaRPr lang="en-US" dirty="0"/>
                    </a:p>
                  </a:txBody>
                  <a:tcPr anchor="ctr"/>
                </a:tc>
                <a:tc>
                  <a:txBody>
                    <a:bodyPr/>
                    <a:lstStyle/>
                    <a:p>
                      <a:pPr algn="ctr"/>
                      <a:r>
                        <a:rPr lang="en-US" dirty="0">
                          <a:solidFill>
                            <a:schemeClr val="accent3">
                              <a:lumMod val="25000"/>
                            </a:schemeClr>
                          </a:solidFill>
                          <a:latin typeface="Abadi"/>
                        </a:rPr>
                        <a:t>F9 v1.1 B1015</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accent3">
                              <a:lumMod val="25000"/>
                            </a:schemeClr>
                          </a:solidFill>
                          <a:latin typeface="Abadi"/>
                        </a:rPr>
                        <a:t>CCAFS LC-40</a:t>
                      </a:r>
                    </a:p>
                  </a:txBody>
                  <a:tcPr anchor="ctr"/>
                </a:tc>
                <a:extLst>
                  <a:ext uri="{0D108BD9-81ED-4DB2-BD59-A6C34878D82A}">
                    <a16:rowId xmlns:a16="http://schemas.microsoft.com/office/drawing/2014/main" val="4037289057"/>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43122" y="4486275"/>
            <a:ext cx="9745589" cy="153929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The rank of landing outcomes with Failure (drone ship) or Success (ground pad); between the date 2010-06-04 and 2017-03-20 was:</a:t>
            </a:r>
            <a:endParaRPr lang="en-US" sz="20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705111"/>
            <a:ext cx="10515600" cy="401638"/>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a:p>
            <a:endParaRPr lang="en-US" dirty="0">
              <a:solidFill>
                <a:srgbClr val="0B49CB"/>
              </a:solidFill>
              <a:latin typeface="Abadi"/>
            </a:endParaRPr>
          </a:p>
        </p:txBody>
      </p:sp>
      <p:graphicFrame>
        <p:nvGraphicFramePr>
          <p:cNvPr id="2" name="Table 1">
            <a:extLst>
              <a:ext uri="{FF2B5EF4-FFF2-40B4-BE49-F238E27FC236}">
                <a16:creationId xmlns:a16="http://schemas.microsoft.com/office/drawing/2014/main" id="{A8969F57-C93B-2A51-D827-B1D5DC6F32D4}"/>
              </a:ext>
            </a:extLst>
          </p:cNvPr>
          <p:cNvGraphicFramePr>
            <a:graphicFrameLocks noGrp="1"/>
          </p:cNvGraphicFramePr>
          <p:nvPr>
            <p:extLst>
              <p:ext uri="{D42A27DB-BD31-4B8C-83A1-F6EECF244321}">
                <p14:modId xmlns:p14="http://schemas.microsoft.com/office/powerpoint/2010/main" val="3511253668"/>
              </p:ext>
            </p:extLst>
          </p:nvPr>
        </p:nvGraphicFramePr>
        <p:xfrm>
          <a:off x="1366911" y="1486415"/>
          <a:ext cx="9321800" cy="2801045"/>
        </p:xfrm>
        <a:graphic>
          <a:graphicData uri="http://schemas.openxmlformats.org/drawingml/2006/table">
            <a:tbl>
              <a:tblPr firstRow="1">
                <a:tableStyleId>{22838BEF-8BB2-4498-84A7-C5851F593DF1}</a:tableStyleId>
              </a:tblPr>
              <a:tblGrid>
                <a:gridCol w="1984524">
                  <a:extLst>
                    <a:ext uri="{9D8B030D-6E8A-4147-A177-3AD203B41FA5}">
                      <a16:colId xmlns:a16="http://schemas.microsoft.com/office/drawing/2014/main" val="3096846813"/>
                    </a:ext>
                  </a:extLst>
                </a:gridCol>
                <a:gridCol w="7337276">
                  <a:extLst>
                    <a:ext uri="{9D8B030D-6E8A-4147-A177-3AD203B41FA5}">
                      <a16:colId xmlns:a16="http://schemas.microsoft.com/office/drawing/2014/main" val="3576989158"/>
                    </a:ext>
                  </a:extLst>
                </a:gridCol>
              </a:tblGrid>
              <a:tr h="576005">
                <a:tc>
                  <a:txBody>
                    <a:bodyPr/>
                    <a:lstStyle/>
                    <a:p>
                      <a:pPr algn="l"/>
                      <a:r>
                        <a:rPr lang="en-US" sz="2000" b="0" dirty="0">
                          <a:solidFill>
                            <a:schemeClr val="bg1"/>
                          </a:solidFill>
                          <a:latin typeface="+mn-lt"/>
                        </a:rPr>
                        <a:t>SQL Query:</a:t>
                      </a:r>
                    </a:p>
                  </a:txBody>
                  <a:tcPr anchor="ctr">
                    <a:solidFill>
                      <a:schemeClr val="accent1"/>
                    </a:solidFill>
                  </a:tcPr>
                </a:tc>
                <a:tc>
                  <a:txBody>
                    <a:bodyPr/>
                    <a:lstStyle/>
                    <a:p>
                      <a:pPr algn="l"/>
                      <a:r>
                        <a:rPr lang="en-US" sz="2000" b="0" dirty="0">
                          <a:latin typeface="+mn-lt"/>
                        </a:rPr>
                        <a:t>%sql  SELECT "Landing_Outcome", Count("Landing_Outcome") AS count_landing_outcomes FROM SPACEXTABLE </a:t>
                      </a:r>
                    </a:p>
                    <a:p>
                      <a:pPr algn="l"/>
                      <a:r>
                        <a:rPr lang="en-US" sz="2000" b="0" dirty="0">
                          <a:latin typeface="+mn-lt"/>
                        </a:rPr>
                        <a:t>WHERE ("Landing_Outcome" = "Failure (drone ship)" OR "Landing_Outcome" = "Success (ground pad)") AND ("Date" BETWEEN "2010-06-04" AND "2017-03-20") </a:t>
                      </a:r>
                    </a:p>
                    <a:p>
                      <a:pPr algn="l"/>
                      <a:r>
                        <a:rPr lang="en-US" sz="2000" b="0" dirty="0">
                          <a:latin typeface="+mn-lt"/>
                        </a:rPr>
                        <a:t>GROUP BY "Landing_Outcome" </a:t>
                      </a:r>
                    </a:p>
                    <a:p>
                      <a:pPr algn="l"/>
                      <a:r>
                        <a:rPr lang="en-US" sz="2000" b="0" dirty="0">
                          <a:latin typeface="+mn-lt"/>
                        </a:rPr>
                        <a:t>ORDER BY "count_landing_outcomes" DESC;</a:t>
                      </a:r>
                    </a:p>
                  </a:txBody>
                  <a:tcPr anchor="ctr"/>
                </a:tc>
                <a:extLst>
                  <a:ext uri="{0D108BD9-81ED-4DB2-BD59-A6C34878D82A}">
                    <a16:rowId xmlns:a16="http://schemas.microsoft.com/office/drawing/2014/main" val="1418244187"/>
                  </a:ext>
                </a:extLst>
              </a:tr>
              <a:tr h="576005">
                <a:tc>
                  <a:txBody>
                    <a:bodyPr/>
                    <a:lstStyle/>
                    <a:p>
                      <a:pPr algn="l"/>
                      <a:r>
                        <a:rPr lang="en-US" sz="2000" b="0" dirty="0">
                          <a:solidFill>
                            <a:schemeClr val="bg1"/>
                          </a:solidFill>
                          <a:latin typeface="+mn-lt"/>
                        </a:rPr>
                        <a:t>Result: </a:t>
                      </a:r>
                    </a:p>
                  </a:txBody>
                  <a:tcPr anchor="c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accent3">
                              <a:lumMod val="25000"/>
                            </a:schemeClr>
                          </a:solidFill>
                          <a:latin typeface="+mn-lt"/>
                        </a:rPr>
                        <a:t>Count of Landing Outcomes: 5, 3</a:t>
                      </a:r>
                    </a:p>
                  </a:txBody>
                  <a:tcPr anchor="ctr"/>
                </a:tc>
                <a:extLst>
                  <a:ext uri="{0D108BD9-81ED-4DB2-BD59-A6C34878D82A}">
                    <a16:rowId xmlns:a16="http://schemas.microsoft.com/office/drawing/2014/main" val="1589444004"/>
                  </a:ext>
                </a:extLst>
              </a:tr>
            </a:tbl>
          </a:graphicData>
        </a:graphic>
      </p:graphicFrame>
      <p:graphicFrame>
        <p:nvGraphicFramePr>
          <p:cNvPr id="6" name="Table 5">
            <a:extLst>
              <a:ext uri="{FF2B5EF4-FFF2-40B4-BE49-F238E27FC236}">
                <a16:creationId xmlns:a16="http://schemas.microsoft.com/office/drawing/2014/main" id="{1B9A7016-0E9A-8CD1-8EDA-A9E3F670857E}"/>
              </a:ext>
            </a:extLst>
          </p:cNvPr>
          <p:cNvGraphicFramePr>
            <a:graphicFrameLocks noGrp="1"/>
          </p:cNvGraphicFramePr>
          <p:nvPr>
            <p:extLst>
              <p:ext uri="{D42A27DB-BD31-4B8C-83A1-F6EECF244321}">
                <p14:modId xmlns:p14="http://schemas.microsoft.com/office/powerpoint/2010/main" val="4096886919"/>
              </p:ext>
            </p:extLst>
          </p:nvPr>
        </p:nvGraphicFramePr>
        <p:xfrm>
          <a:off x="3239554" y="5293792"/>
          <a:ext cx="5152724" cy="1109920"/>
        </p:xfrm>
        <a:graphic>
          <a:graphicData uri="http://schemas.openxmlformats.org/drawingml/2006/table">
            <a:tbl>
              <a:tblPr firstRow="1" bandRow="1">
                <a:tableStyleId>{5C22544A-7EE6-4342-B048-85BDC9FD1C3A}</a:tableStyleId>
              </a:tblPr>
              <a:tblGrid>
                <a:gridCol w="3132744">
                  <a:extLst>
                    <a:ext uri="{9D8B030D-6E8A-4147-A177-3AD203B41FA5}">
                      <a16:colId xmlns:a16="http://schemas.microsoft.com/office/drawing/2014/main" val="2649903062"/>
                    </a:ext>
                  </a:extLst>
                </a:gridCol>
                <a:gridCol w="2019980">
                  <a:extLst>
                    <a:ext uri="{9D8B030D-6E8A-4147-A177-3AD203B41FA5}">
                      <a16:colId xmlns:a16="http://schemas.microsoft.com/office/drawing/2014/main" val="2213601158"/>
                    </a:ext>
                  </a:extLst>
                </a:gridCol>
              </a:tblGrid>
              <a:tr h="338801">
                <a:tc>
                  <a:txBody>
                    <a:bodyPr/>
                    <a:lstStyle/>
                    <a:p>
                      <a:pPr algn="ctr"/>
                      <a:r>
                        <a:rPr lang="en-US" dirty="0"/>
                        <a:t>Landing Outcome</a:t>
                      </a:r>
                    </a:p>
                  </a:txBody>
                  <a:tcPr anchor="ctr"/>
                </a:tc>
                <a:tc>
                  <a:txBody>
                    <a:bodyPr/>
                    <a:lstStyle/>
                    <a:p>
                      <a:pPr algn="ctr"/>
                      <a:r>
                        <a:rPr lang="en-US" dirty="0"/>
                        <a:t>Count</a:t>
                      </a:r>
                    </a:p>
                  </a:txBody>
                  <a:tcPr anchor="ctr"/>
                </a:tc>
                <a:extLst>
                  <a:ext uri="{0D108BD9-81ED-4DB2-BD59-A6C34878D82A}">
                    <a16:rowId xmlns:a16="http://schemas.microsoft.com/office/drawing/2014/main" val="1981385448"/>
                  </a:ext>
                </a:extLst>
              </a:tr>
              <a:tr h="378400">
                <a:tc>
                  <a:txBody>
                    <a:bodyPr/>
                    <a:lstStyle/>
                    <a:p>
                      <a:r>
                        <a:rPr lang="en-US" dirty="0"/>
                        <a:t>Failure (drone ship)	</a:t>
                      </a:r>
                    </a:p>
                  </a:txBody>
                  <a:tcPr/>
                </a:tc>
                <a:tc>
                  <a:txBody>
                    <a:bodyPr/>
                    <a:lstStyle/>
                    <a:p>
                      <a:r>
                        <a:rPr lang="en-US" dirty="0"/>
                        <a:t>5</a:t>
                      </a:r>
                    </a:p>
                  </a:txBody>
                  <a:tcPr anchor="ctr"/>
                </a:tc>
                <a:extLst>
                  <a:ext uri="{0D108BD9-81ED-4DB2-BD59-A6C34878D82A}">
                    <a16:rowId xmlns:a16="http://schemas.microsoft.com/office/drawing/2014/main" val="2851324704"/>
                  </a:ext>
                </a:extLst>
              </a:tr>
              <a:tr h="192585">
                <a:tc>
                  <a:txBody>
                    <a:bodyPr/>
                    <a:lstStyle/>
                    <a:p>
                      <a:r>
                        <a:rPr lang="en-US" dirty="0"/>
                        <a:t>Success (ground pad)</a:t>
                      </a:r>
                    </a:p>
                  </a:txBody>
                  <a:tcPr/>
                </a:tc>
                <a:tc>
                  <a:txBody>
                    <a:bodyPr/>
                    <a:lstStyle/>
                    <a:p>
                      <a:r>
                        <a:rPr lang="en-US" dirty="0"/>
                        <a:t>3</a:t>
                      </a:r>
                    </a:p>
                  </a:txBody>
                  <a:tcPr anchor="ctr"/>
                </a:tc>
                <a:extLst>
                  <a:ext uri="{0D108BD9-81ED-4DB2-BD59-A6C34878D82A}">
                    <a16:rowId xmlns:a16="http://schemas.microsoft.com/office/drawing/2014/main" val="3212699076"/>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57225" y="1825625"/>
            <a:ext cx="371475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launch sites in Florida (CCAFS SLC-40, KSC LC 39A) are closer to the Equator line that the launch site in California (VAFB SLC-4E).</a:t>
            </a:r>
          </a:p>
          <a:p>
            <a:pPr>
              <a:lnSpc>
                <a:spcPct val="100000"/>
              </a:lnSpc>
              <a:spcBef>
                <a:spcPts val="1400"/>
              </a:spcBef>
            </a:pPr>
            <a:r>
              <a:rPr lang="en-US" sz="2200" dirty="0">
                <a:solidFill>
                  <a:schemeClr val="accent3">
                    <a:lumMod val="25000"/>
                  </a:schemeClr>
                </a:solidFill>
                <a:latin typeface="Abadi"/>
              </a:rPr>
              <a:t>All launch sites are close to the Ocean. In Florida, the launch sites are close to the Atlantic Ocean and in Los Angeles, the site is close to the Pacific Ocean.</a:t>
            </a:r>
          </a:p>
          <a:p>
            <a:pPr marL="0" indent="0">
              <a:lnSpc>
                <a:spcPct val="100000"/>
              </a:lnSpc>
              <a:spcBef>
                <a:spcPts val="1400"/>
              </a:spcBef>
              <a:buNone/>
            </a:pPr>
            <a:endParaRPr lang="en-US" sz="2200" dirty="0">
              <a:solidFill>
                <a:schemeClr val="accent3">
                  <a:lumMod val="25000"/>
                </a:schemeClr>
              </a:solidFill>
              <a:latin typeface="Abadi"/>
            </a:endParaRP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of Launch Sites</a:t>
            </a:r>
          </a:p>
        </p:txBody>
      </p:sp>
      <p:pic>
        <p:nvPicPr>
          <p:cNvPr id="6" name="Picture 5">
            <a:extLst>
              <a:ext uri="{FF2B5EF4-FFF2-40B4-BE49-F238E27FC236}">
                <a16:creationId xmlns:a16="http://schemas.microsoft.com/office/drawing/2014/main" id="{933A3A4D-19E3-53DE-B2D1-78E9606DEF6C}"/>
              </a:ext>
            </a:extLst>
          </p:cNvPr>
          <p:cNvPicPr>
            <a:picLocks noChangeAspect="1"/>
          </p:cNvPicPr>
          <p:nvPr/>
        </p:nvPicPr>
        <p:blipFill>
          <a:blip r:embed="rId3"/>
          <a:stretch>
            <a:fillRect/>
          </a:stretch>
        </p:blipFill>
        <p:spPr>
          <a:xfrm>
            <a:off x="4448175" y="1894331"/>
            <a:ext cx="6885061" cy="3516465"/>
          </a:xfrm>
          <a:prstGeom prst="rect">
            <a:avLst/>
          </a:prstGeom>
          <a:ln w="25400">
            <a:solidFill>
              <a:schemeClr val="accent1">
                <a:lumMod val="75000"/>
              </a:schemeClr>
            </a:solidFill>
            <a:extLst>
              <a:ext uri="{C807C97D-BFC1-408E-A445-0C87EB9F89A2}">
                <ask:lineSketchStyleProps xmlns:ask="http://schemas.microsoft.com/office/drawing/2018/sketchyshapes">
                  <ask:type>
                    <ask:lineSketchNone/>
                  </ask:type>
                </ask:lineSketchStyleProps>
              </a:ext>
            </a:extLst>
          </a:ln>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77D76B3-E147-720E-691F-D1229B70E91C}"/>
              </a:ext>
            </a:extLst>
          </p:cNvPr>
          <p:cNvPicPr>
            <a:picLocks noChangeAspect="1"/>
          </p:cNvPicPr>
          <p:nvPr/>
        </p:nvPicPr>
        <p:blipFill>
          <a:blip r:embed="rId3"/>
          <a:stretch>
            <a:fillRect/>
          </a:stretch>
        </p:blipFill>
        <p:spPr>
          <a:xfrm>
            <a:off x="846211" y="1423325"/>
            <a:ext cx="4212891" cy="3140519"/>
          </a:xfrm>
          <a:prstGeom prst="rect">
            <a:avLst/>
          </a:prstGeom>
          <a:ln w="25400">
            <a:solidFill>
              <a:schemeClr val="accent1">
                <a:lumMod val="75000"/>
              </a:schemeClr>
            </a:solidFill>
          </a:ln>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dirty="0"/>
          </a:p>
        </p:txBody>
      </p:sp>
      <p:pic>
        <p:nvPicPr>
          <p:cNvPr id="4" name="Picture 3">
            <a:extLst>
              <a:ext uri="{FF2B5EF4-FFF2-40B4-BE49-F238E27FC236}">
                <a16:creationId xmlns:a16="http://schemas.microsoft.com/office/drawing/2014/main" id="{3D02B5B7-9915-0124-E4EA-9153E97E9A95}"/>
              </a:ext>
            </a:extLst>
          </p:cNvPr>
          <p:cNvPicPr>
            <a:picLocks noChangeAspect="1"/>
          </p:cNvPicPr>
          <p:nvPr/>
        </p:nvPicPr>
        <p:blipFill>
          <a:blip r:embed="rId4"/>
          <a:stretch>
            <a:fillRect/>
          </a:stretch>
        </p:blipFill>
        <p:spPr>
          <a:xfrm>
            <a:off x="3893912" y="4233083"/>
            <a:ext cx="4267798" cy="2086267"/>
          </a:xfrm>
          <a:prstGeom prst="rect">
            <a:avLst/>
          </a:prstGeom>
          <a:ln w="25400">
            <a:solidFill>
              <a:schemeClr val="accent1">
                <a:lumMod val="75000"/>
              </a:schemeClr>
            </a:solidFill>
          </a:ln>
        </p:spPr>
      </p:pic>
      <p:pic>
        <p:nvPicPr>
          <p:cNvPr id="10" name="Content Placeholder 9">
            <a:extLst>
              <a:ext uri="{FF2B5EF4-FFF2-40B4-BE49-F238E27FC236}">
                <a16:creationId xmlns:a16="http://schemas.microsoft.com/office/drawing/2014/main" id="{AF2A75CE-E106-CCFD-2152-8D0374B0128C}"/>
              </a:ext>
            </a:extLst>
          </p:cNvPr>
          <p:cNvPicPr>
            <a:picLocks noGrp="1" noChangeAspect="1"/>
          </p:cNvPicPr>
          <p:nvPr>
            <p:ph idx="4294967295"/>
          </p:nvPr>
        </p:nvPicPr>
        <p:blipFill>
          <a:blip r:embed="rId5"/>
          <a:stretch>
            <a:fillRect/>
          </a:stretch>
        </p:blipFill>
        <p:spPr>
          <a:xfrm>
            <a:off x="6974239" y="1420090"/>
            <a:ext cx="4125987" cy="3178392"/>
          </a:xfrm>
          <a:prstGeom prst="rect">
            <a:avLst/>
          </a:prstGeom>
          <a:ln w="25400">
            <a:solidFill>
              <a:schemeClr val="accent1">
                <a:lumMod val="75000"/>
              </a:schemeClr>
            </a:solidFill>
          </a:ln>
        </p:spPr>
      </p:pic>
      <p:sp>
        <p:nvSpPr>
          <p:cNvPr id="12" name="Title 1">
            <a:extLst>
              <a:ext uri="{FF2B5EF4-FFF2-40B4-BE49-F238E27FC236}">
                <a16:creationId xmlns:a16="http://schemas.microsoft.com/office/drawing/2014/main" id="{5BA64490-C69F-25DD-C698-701CBD11466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of Launch Sites - Close-Up</a:t>
            </a:r>
          </a:p>
        </p:txBody>
      </p:sp>
      <p:sp>
        <p:nvSpPr>
          <p:cNvPr id="2" name="TextBox 1">
            <a:extLst>
              <a:ext uri="{FF2B5EF4-FFF2-40B4-BE49-F238E27FC236}">
                <a16:creationId xmlns:a16="http://schemas.microsoft.com/office/drawing/2014/main" id="{1EC5FD2E-325A-562D-807F-450C1EAE0425}"/>
              </a:ext>
            </a:extLst>
          </p:cNvPr>
          <p:cNvSpPr txBox="1"/>
          <p:nvPr/>
        </p:nvSpPr>
        <p:spPr>
          <a:xfrm>
            <a:off x="748144" y="4605823"/>
            <a:ext cx="1792638" cy="523220"/>
          </a:xfrm>
          <a:prstGeom prst="rect">
            <a:avLst/>
          </a:prstGeom>
          <a:noFill/>
        </p:spPr>
        <p:txBody>
          <a:bodyPr wrap="square" rtlCol="0">
            <a:spAutoFit/>
          </a:bodyPr>
          <a:lstStyle/>
          <a:p>
            <a:r>
              <a:rPr lang="en-US" sz="1400" dirty="0"/>
              <a:t>Vandenberg Space Force Base, California.</a:t>
            </a:r>
          </a:p>
        </p:txBody>
      </p:sp>
      <p:sp>
        <p:nvSpPr>
          <p:cNvPr id="5" name="TextBox 4">
            <a:extLst>
              <a:ext uri="{FF2B5EF4-FFF2-40B4-BE49-F238E27FC236}">
                <a16:creationId xmlns:a16="http://schemas.microsoft.com/office/drawing/2014/main" id="{F3D9F606-8BEC-5B47-1C70-E4F51D7F3F26}"/>
              </a:ext>
            </a:extLst>
          </p:cNvPr>
          <p:cNvSpPr txBox="1"/>
          <p:nvPr/>
        </p:nvSpPr>
        <p:spPr>
          <a:xfrm>
            <a:off x="9075332" y="4612113"/>
            <a:ext cx="2143125" cy="523220"/>
          </a:xfrm>
          <a:prstGeom prst="rect">
            <a:avLst/>
          </a:prstGeom>
          <a:noFill/>
        </p:spPr>
        <p:txBody>
          <a:bodyPr wrap="square" rtlCol="0">
            <a:spAutoFit/>
          </a:bodyPr>
          <a:lstStyle/>
          <a:p>
            <a:r>
              <a:rPr lang="en-US" sz="1400" dirty="0"/>
              <a:t>Cape Canaveral Space Force Station, Florida.</a:t>
            </a:r>
          </a:p>
        </p:txBody>
      </p:sp>
      <p:sp>
        <p:nvSpPr>
          <p:cNvPr id="6" name="TextBox 5">
            <a:extLst>
              <a:ext uri="{FF2B5EF4-FFF2-40B4-BE49-F238E27FC236}">
                <a16:creationId xmlns:a16="http://schemas.microsoft.com/office/drawing/2014/main" id="{4168A15C-CD96-778D-2194-913631E40039}"/>
              </a:ext>
            </a:extLst>
          </p:cNvPr>
          <p:cNvSpPr txBox="1"/>
          <p:nvPr/>
        </p:nvSpPr>
        <p:spPr>
          <a:xfrm>
            <a:off x="8135429" y="5851262"/>
            <a:ext cx="1789621" cy="523220"/>
          </a:xfrm>
          <a:prstGeom prst="rect">
            <a:avLst/>
          </a:prstGeom>
          <a:noFill/>
        </p:spPr>
        <p:txBody>
          <a:bodyPr wrap="square" rtlCol="0">
            <a:spAutoFit/>
          </a:bodyPr>
          <a:lstStyle/>
          <a:p>
            <a:r>
              <a:rPr lang="en-US" sz="1400" dirty="0"/>
              <a:t>Kennedy Space Center, Florida.</a:t>
            </a:r>
          </a:p>
        </p:txBody>
      </p:sp>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34971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map shows the launch outcomes for each site. If a launch was successful, then we used a green marker and if a launch failed, we used a red marker.</a:t>
            </a:r>
          </a:p>
          <a:p>
            <a:pPr>
              <a:lnSpc>
                <a:spcPct val="100000"/>
              </a:lnSpc>
              <a:spcBef>
                <a:spcPts val="1400"/>
              </a:spcBef>
            </a:pPr>
            <a:r>
              <a:rPr lang="en-US" sz="2200" dirty="0">
                <a:solidFill>
                  <a:schemeClr val="accent3">
                    <a:lumMod val="25000"/>
                  </a:schemeClr>
                </a:solidFill>
                <a:latin typeface="Abadi" panose="020B0604020104020204" pitchFamily="34" charset="0"/>
              </a:rPr>
              <a:t>We observed that the Kennedy Space Center (KSC LC-39A) in Florida had the highest success rate.</a:t>
            </a:r>
          </a:p>
          <a:p>
            <a:pPr>
              <a:lnSpc>
                <a:spcPct val="100000"/>
              </a:lnSpc>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of Launch Sites and Outcomes</a:t>
            </a:r>
          </a:p>
        </p:txBody>
      </p:sp>
      <p:sp>
        <p:nvSpPr>
          <p:cNvPr id="6" name="Title 1">
            <a:extLst>
              <a:ext uri="{FF2B5EF4-FFF2-40B4-BE49-F238E27FC236}">
                <a16:creationId xmlns:a16="http://schemas.microsoft.com/office/drawing/2014/main" id="{6489C2DA-1B11-8A05-7692-093C52DE5B60}"/>
              </a:ext>
            </a:extLst>
          </p:cNvPr>
          <p:cNvSpPr txBox="1">
            <a:spLocks/>
          </p:cNvSpPr>
          <p:nvPr/>
        </p:nvSpPr>
        <p:spPr>
          <a:xfrm>
            <a:off x="942372" y="66377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latin typeface="Abadi"/>
            </a:endParaRPr>
          </a:p>
        </p:txBody>
      </p:sp>
      <p:pic>
        <p:nvPicPr>
          <p:cNvPr id="4" name="Picture 3">
            <a:extLst>
              <a:ext uri="{FF2B5EF4-FFF2-40B4-BE49-F238E27FC236}">
                <a16:creationId xmlns:a16="http://schemas.microsoft.com/office/drawing/2014/main" id="{A1EED013-F83B-4B43-4FFD-F81555CC447A}"/>
              </a:ext>
            </a:extLst>
          </p:cNvPr>
          <p:cNvPicPr>
            <a:picLocks noChangeAspect="1"/>
          </p:cNvPicPr>
          <p:nvPr/>
        </p:nvPicPr>
        <p:blipFill>
          <a:blip r:embed="rId4"/>
          <a:stretch>
            <a:fillRect/>
          </a:stretch>
        </p:blipFill>
        <p:spPr>
          <a:xfrm>
            <a:off x="4362451" y="1950749"/>
            <a:ext cx="6990791" cy="3526077"/>
          </a:xfrm>
          <a:prstGeom prst="rect">
            <a:avLst/>
          </a:prstGeom>
          <a:ln w="25400">
            <a:solidFill>
              <a:schemeClr val="accent1">
                <a:lumMod val="75000"/>
              </a:schemeClr>
            </a:solidFill>
          </a:ln>
        </p:spPr>
      </p:pic>
    </p:spTree>
    <p:extLst>
      <p:ext uri="{BB962C8B-B14F-4D97-AF65-F5344CB8AC3E}">
        <p14:creationId xmlns:p14="http://schemas.microsoft.com/office/powerpoint/2010/main" val="1676328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689377"/>
            <a:ext cx="10499275" cy="45370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2200"/>
              </a:lnSpc>
              <a:spcBef>
                <a:spcPts val="1400"/>
              </a:spcBef>
            </a:pPr>
            <a:r>
              <a:rPr lang="en-US" sz="2000" dirty="0">
                <a:solidFill>
                  <a:schemeClr val="accent3">
                    <a:lumMod val="25000"/>
                  </a:schemeClr>
                </a:solidFill>
                <a:latin typeface="Abadi"/>
              </a:rPr>
              <a:t>SpaceX is a private aerospace manufacturer and space transportation company founded in 2002. Its goal is to revolutionize space technology and enable human colonization of other planets. SpaceX has achieved several milestones, including launching and recovering spacecraft, sending astronauts to the International Space Station, and developing liquid-propellant rockets that reach orbit. (</a:t>
            </a:r>
            <a:r>
              <a:rPr lang="en-US" sz="2000" dirty="0">
                <a:solidFill>
                  <a:schemeClr val="accent3">
                    <a:lumMod val="25000"/>
                  </a:schemeClr>
                </a:solidFill>
                <a:latin typeface="Abadi"/>
                <a:hlinkClick r:id="rId3"/>
              </a:rPr>
              <a:t>SpaceX – Wikipedia</a:t>
            </a:r>
            <a:r>
              <a:rPr lang="en-US" sz="2000" dirty="0">
                <a:solidFill>
                  <a:schemeClr val="accent3">
                    <a:lumMod val="25000"/>
                  </a:schemeClr>
                </a:solidFill>
                <a:latin typeface="Abadi"/>
              </a:rPr>
              <a:t>)</a:t>
            </a:r>
          </a:p>
          <a:p>
            <a:pPr>
              <a:lnSpc>
                <a:spcPts val="2200"/>
              </a:lnSpc>
              <a:spcBef>
                <a:spcPts val="1400"/>
              </a:spcBef>
            </a:pPr>
            <a:r>
              <a:rPr lang="en-US" sz="2000" dirty="0">
                <a:solidFill>
                  <a:schemeClr val="accent3">
                    <a:lumMod val="25000"/>
                  </a:schemeClr>
                </a:solidFill>
                <a:latin typeface="Abadi"/>
              </a:rPr>
              <a:t>SpaceX It is the only private company ever to return a spacecraft from low-earth orbit, which it was first accomplished in December 2010. SpaceX advertises Falcon 9 rocket launches on its website with a cost of $62 million whereas other providers cost upward of $165 million each. SpaceX can save millions of dollars by reusing the first stage of its rockets, if they are able to bring them back and have them land successfully.</a:t>
            </a:r>
          </a:p>
          <a:p>
            <a:pPr>
              <a:lnSpc>
                <a:spcPts val="2200"/>
              </a:lnSpc>
              <a:spcBef>
                <a:spcPts val="1400"/>
              </a:spcBef>
            </a:pPr>
            <a:r>
              <a:rPr lang="en-US" sz="2000" dirty="0">
                <a:solidFill>
                  <a:schemeClr val="accent3">
                    <a:lumMod val="25000"/>
                  </a:schemeClr>
                </a:solidFill>
                <a:latin typeface="Abadi"/>
              </a:rPr>
              <a:t>If we develop a model that can predict if the first stage of a rocket will land successfully then we could determine the cost of future launches. Then, competitors could make more informed decisions when bidding against SpaceX.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of Launch Sites and Outcomes - Close-Up 1</a:t>
            </a:r>
          </a:p>
        </p:txBody>
      </p:sp>
      <p:pic>
        <p:nvPicPr>
          <p:cNvPr id="5" name="Picture 4">
            <a:extLst>
              <a:ext uri="{FF2B5EF4-FFF2-40B4-BE49-F238E27FC236}">
                <a16:creationId xmlns:a16="http://schemas.microsoft.com/office/drawing/2014/main" id="{890BBF17-3320-784F-57D8-BA74DB25C2CB}"/>
              </a:ext>
            </a:extLst>
          </p:cNvPr>
          <p:cNvPicPr>
            <a:picLocks noChangeAspect="1"/>
          </p:cNvPicPr>
          <p:nvPr/>
        </p:nvPicPr>
        <p:blipFill>
          <a:blip r:embed="rId4"/>
          <a:stretch>
            <a:fillRect/>
          </a:stretch>
        </p:blipFill>
        <p:spPr>
          <a:xfrm>
            <a:off x="651259" y="1480182"/>
            <a:ext cx="6342229" cy="4591127"/>
          </a:xfrm>
          <a:prstGeom prst="rect">
            <a:avLst/>
          </a:prstGeom>
          <a:ln w="25400">
            <a:solidFill>
              <a:schemeClr val="accent1">
                <a:lumMod val="75000"/>
              </a:schemeClr>
            </a:solidFill>
          </a:ln>
        </p:spPr>
      </p:pic>
      <p:sp>
        <p:nvSpPr>
          <p:cNvPr id="6" name="TextBox 5">
            <a:extLst>
              <a:ext uri="{FF2B5EF4-FFF2-40B4-BE49-F238E27FC236}">
                <a16:creationId xmlns:a16="http://schemas.microsoft.com/office/drawing/2014/main" id="{9C3716CE-CF2D-5E26-B8FC-9D5480E589AC}"/>
              </a:ext>
            </a:extLst>
          </p:cNvPr>
          <p:cNvSpPr txBox="1"/>
          <p:nvPr/>
        </p:nvSpPr>
        <p:spPr>
          <a:xfrm>
            <a:off x="565534" y="6087059"/>
            <a:ext cx="1734207" cy="338554"/>
          </a:xfrm>
          <a:prstGeom prst="rect">
            <a:avLst/>
          </a:prstGeom>
          <a:noFill/>
        </p:spPr>
        <p:txBody>
          <a:bodyPr wrap="square" rtlCol="0">
            <a:spAutoFit/>
          </a:bodyPr>
          <a:lstStyle/>
          <a:p>
            <a:r>
              <a:rPr lang="en-US" sz="1600" dirty="0"/>
              <a:t>CCAFS LC -40</a:t>
            </a:r>
          </a:p>
        </p:txBody>
      </p:sp>
      <p:sp>
        <p:nvSpPr>
          <p:cNvPr id="10" name="TextBox 9">
            <a:extLst>
              <a:ext uri="{FF2B5EF4-FFF2-40B4-BE49-F238E27FC236}">
                <a16:creationId xmlns:a16="http://schemas.microsoft.com/office/drawing/2014/main" id="{4E4BF595-2BD3-4F2F-6993-3282DBF29E12}"/>
              </a:ext>
            </a:extLst>
          </p:cNvPr>
          <p:cNvSpPr txBox="1"/>
          <p:nvPr/>
        </p:nvSpPr>
        <p:spPr>
          <a:xfrm>
            <a:off x="6993488" y="5102241"/>
            <a:ext cx="1734207" cy="338554"/>
          </a:xfrm>
          <a:prstGeom prst="rect">
            <a:avLst/>
          </a:prstGeom>
          <a:noFill/>
        </p:spPr>
        <p:txBody>
          <a:bodyPr wrap="square" rtlCol="0">
            <a:spAutoFit/>
          </a:bodyPr>
          <a:lstStyle/>
          <a:p>
            <a:r>
              <a:rPr lang="en-US" sz="1600" dirty="0"/>
              <a:t>CCAFS SLC -40</a:t>
            </a:r>
          </a:p>
        </p:txBody>
      </p:sp>
      <p:pic>
        <p:nvPicPr>
          <p:cNvPr id="12" name="Picture 11">
            <a:extLst>
              <a:ext uri="{FF2B5EF4-FFF2-40B4-BE49-F238E27FC236}">
                <a16:creationId xmlns:a16="http://schemas.microsoft.com/office/drawing/2014/main" id="{F535BB01-FD8F-04BB-6CF1-6B5D2344FB63}"/>
              </a:ext>
            </a:extLst>
          </p:cNvPr>
          <p:cNvPicPr>
            <a:picLocks noChangeAspect="1"/>
          </p:cNvPicPr>
          <p:nvPr/>
        </p:nvPicPr>
        <p:blipFill>
          <a:blip r:embed="rId5"/>
          <a:stretch>
            <a:fillRect/>
          </a:stretch>
        </p:blipFill>
        <p:spPr>
          <a:xfrm>
            <a:off x="7079851" y="1480182"/>
            <a:ext cx="4488245" cy="3589145"/>
          </a:xfrm>
          <a:prstGeom prst="rect">
            <a:avLst/>
          </a:prstGeom>
          <a:ln w="25400">
            <a:solidFill>
              <a:schemeClr val="accent1">
                <a:lumMod val="75000"/>
              </a:schemeClr>
            </a:solidFill>
          </a:ln>
        </p:spPr>
      </p:pic>
      <p:sp>
        <p:nvSpPr>
          <p:cNvPr id="2" name="TextBox 1">
            <a:extLst>
              <a:ext uri="{FF2B5EF4-FFF2-40B4-BE49-F238E27FC236}">
                <a16:creationId xmlns:a16="http://schemas.microsoft.com/office/drawing/2014/main" id="{91D74550-34AA-5017-B243-9776EAC31186}"/>
              </a:ext>
            </a:extLst>
          </p:cNvPr>
          <p:cNvSpPr txBox="1"/>
          <p:nvPr/>
        </p:nvSpPr>
        <p:spPr>
          <a:xfrm>
            <a:off x="6993065" y="5812263"/>
            <a:ext cx="3393059" cy="307777"/>
          </a:xfrm>
          <a:prstGeom prst="rect">
            <a:avLst/>
          </a:prstGeom>
          <a:noFill/>
        </p:spPr>
        <p:txBody>
          <a:bodyPr wrap="square" rtlCol="0">
            <a:spAutoFit/>
          </a:bodyPr>
          <a:lstStyle/>
          <a:p>
            <a:r>
              <a:rPr lang="en-US" sz="1400" dirty="0"/>
              <a:t>Cape Canaveral Space Force Station, Florida.</a:t>
            </a:r>
          </a:p>
        </p:txBody>
      </p:sp>
    </p:spTree>
    <p:extLst>
      <p:ext uri="{BB962C8B-B14F-4D97-AF65-F5344CB8AC3E}">
        <p14:creationId xmlns:p14="http://schemas.microsoft.com/office/powerpoint/2010/main" val="31496396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dirty="0"/>
          </a:p>
        </p:txBody>
      </p:sp>
      <p:sp>
        <p:nvSpPr>
          <p:cNvPr id="10" name="TextBox 9">
            <a:extLst>
              <a:ext uri="{FF2B5EF4-FFF2-40B4-BE49-F238E27FC236}">
                <a16:creationId xmlns:a16="http://schemas.microsoft.com/office/drawing/2014/main" id="{4E4BF595-2BD3-4F2F-6993-3282DBF29E12}"/>
              </a:ext>
            </a:extLst>
          </p:cNvPr>
          <p:cNvSpPr txBox="1"/>
          <p:nvPr/>
        </p:nvSpPr>
        <p:spPr>
          <a:xfrm>
            <a:off x="5770636" y="5440798"/>
            <a:ext cx="2863212" cy="584775"/>
          </a:xfrm>
          <a:prstGeom prst="rect">
            <a:avLst/>
          </a:prstGeom>
          <a:noFill/>
        </p:spPr>
        <p:txBody>
          <a:bodyPr wrap="square" rtlCol="0">
            <a:spAutoFit/>
          </a:bodyPr>
          <a:lstStyle/>
          <a:p>
            <a:r>
              <a:rPr lang="en-US" sz="1600" dirty="0"/>
              <a:t>Vandenberg Space Force Base VAFB SLC-4E , California.</a:t>
            </a:r>
          </a:p>
        </p:txBody>
      </p:sp>
      <p:pic>
        <p:nvPicPr>
          <p:cNvPr id="4" name="Picture 3">
            <a:extLst>
              <a:ext uri="{FF2B5EF4-FFF2-40B4-BE49-F238E27FC236}">
                <a16:creationId xmlns:a16="http://schemas.microsoft.com/office/drawing/2014/main" id="{7348F3C5-BDF6-AC09-E98D-AF77056A5156}"/>
              </a:ext>
            </a:extLst>
          </p:cNvPr>
          <p:cNvPicPr>
            <a:picLocks noChangeAspect="1"/>
          </p:cNvPicPr>
          <p:nvPr/>
        </p:nvPicPr>
        <p:blipFill>
          <a:blip r:embed="rId4"/>
          <a:stretch>
            <a:fillRect/>
          </a:stretch>
        </p:blipFill>
        <p:spPr>
          <a:xfrm>
            <a:off x="1303411" y="1542825"/>
            <a:ext cx="4187736" cy="3867362"/>
          </a:xfrm>
          <a:prstGeom prst="rect">
            <a:avLst/>
          </a:prstGeom>
          <a:ln w="25400">
            <a:solidFill>
              <a:schemeClr val="accent1">
                <a:lumMod val="75000"/>
              </a:schemeClr>
            </a:solidFill>
          </a:ln>
        </p:spPr>
      </p:pic>
      <p:pic>
        <p:nvPicPr>
          <p:cNvPr id="9" name="Picture 8">
            <a:extLst>
              <a:ext uri="{FF2B5EF4-FFF2-40B4-BE49-F238E27FC236}">
                <a16:creationId xmlns:a16="http://schemas.microsoft.com/office/drawing/2014/main" id="{F344CA94-1C57-6162-3D5B-6F0BCD8861B3}"/>
              </a:ext>
            </a:extLst>
          </p:cNvPr>
          <p:cNvPicPr>
            <a:picLocks noChangeAspect="1"/>
          </p:cNvPicPr>
          <p:nvPr/>
        </p:nvPicPr>
        <p:blipFill>
          <a:blip r:embed="rId5"/>
          <a:stretch>
            <a:fillRect/>
          </a:stretch>
        </p:blipFill>
        <p:spPr>
          <a:xfrm>
            <a:off x="5829299" y="1542825"/>
            <a:ext cx="5088122" cy="3867362"/>
          </a:xfrm>
          <a:prstGeom prst="rect">
            <a:avLst/>
          </a:prstGeom>
          <a:ln w="25400">
            <a:solidFill>
              <a:schemeClr val="accent1">
                <a:lumMod val="75000"/>
              </a:schemeClr>
            </a:solidFill>
          </a:ln>
        </p:spPr>
      </p:pic>
      <p:sp>
        <p:nvSpPr>
          <p:cNvPr id="11" name="Title 1">
            <a:extLst>
              <a:ext uri="{FF2B5EF4-FFF2-40B4-BE49-F238E27FC236}">
                <a16:creationId xmlns:a16="http://schemas.microsoft.com/office/drawing/2014/main" id="{2B1C6883-36E6-AE7F-DEC8-D2F26E0FB73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of Launch Sites and Outcomes - Close-Up 2</a:t>
            </a:r>
          </a:p>
        </p:txBody>
      </p:sp>
      <p:sp>
        <p:nvSpPr>
          <p:cNvPr id="2" name="TextBox 1">
            <a:extLst>
              <a:ext uri="{FF2B5EF4-FFF2-40B4-BE49-F238E27FC236}">
                <a16:creationId xmlns:a16="http://schemas.microsoft.com/office/drawing/2014/main" id="{E9608C5E-CC33-99EA-1CE4-A35FBD069A96}"/>
              </a:ext>
            </a:extLst>
          </p:cNvPr>
          <p:cNvSpPr txBox="1"/>
          <p:nvPr/>
        </p:nvSpPr>
        <p:spPr>
          <a:xfrm>
            <a:off x="1212468" y="5439575"/>
            <a:ext cx="2352675" cy="584775"/>
          </a:xfrm>
          <a:prstGeom prst="rect">
            <a:avLst/>
          </a:prstGeom>
          <a:noFill/>
        </p:spPr>
        <p:txBody>
          <a:bodyPr wrap="square" rtlCol="0">
            <a:spAutoFit/>
          </a:bodyPr>
          <a:lstStyle/>
          <a:p>
            <a:r>
              <a:rPr lang="en-US" sz="1600" dirty="0"/>
              <a:t>Kennedy Space Center (KSC LC-39A), Florida.</a:t>
            </a:r>
          </a:p>
        </p:txBody>
      </p:sp>
    </p:spTree>
    <p:extLst>
      <p:ext uri="{BB962C8B-B14F-4D97-AF65-F5344CB8AC3E}">
        <p14:creationId xmlns:p14="http://schemas.microsoft.com/office/powerpoint/2010/main" val="38928304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dirty="0"/>
          </a:p>
        </p:txBody>
      </p:sp>
      <p:pic>
        <p:nvPicPr>
          <p:cNvPr id="4" name="Picture 3">
            <a:extLst>
              <a:ext uri="{FF2B5EF4-FFF2-40B4-BE49-F238E27FC236}">
                <a16:creationId xmlns:a16="http://schemas.microsoft.com/office/drawing/2014/main" id="{D107ECAD-17FD-0BE8-61E3-9E6C3322D972}"/>
              </a:ext>
            </a:extLst>
          </p:cNvPr>
          <p:cNvPicPr>
            <a:picLocks noChangeAspect="1"/>
          </p:cNvPicPr>
          <p:nvPr/>
        </p:nvPicPr>
        <p:blipFill>
          <a:blip r:embed="rId3"/>
          <a:stretch>
            <a:fillRect/>
          </a:stretch>
        </p:blipFill>
        <p:spPr>
          <a:xfrm>
            <a:off x="712861" y="1526496"/>
            <a:ext cx="8450655" cy="4364494"/>
          </a:xfrm>
          <a:prstGeom prst="rect">
            <a:avLst/>
          </a:prstGeom>
          <a:ln w="25400">
            <a:solidFill>
              <a:schemeClr val="accent1">
                <a:lumMod val="75000"/>
              </a:schemeClr>
            </a:solidFill>
          </a:ln>
        </p:spPr>
      </p:pic>
      <p:sp>
        <p:nvSpPr>
          <p:cNvPr id="6" name="TextBox 5">
            <a:extLst>
              <a:ext uri="{FF2B5EF4-FFF2-40B4-BE49-F238E27FC236}">
                <a16:creationId xmlns:a16="http://schemas.microsoft.com/office/drawing/2014/main" id="{2A7919F0-1C96-704F-0428-02FE84479DAF}"/>
              </a:ext>
            </a:extLst>
          </p:cNvPr>
          <p:cNvSpPr txBox="1"/>
          <p:nvPr/>
        </p:nvSpPr>
        <p:spPr>
          <a:xfrm>
            <a:off x="9256787" y="1575251"/>
            <a:ext cx="2601838" cy="2831544"/>
          </a:xfrm>
          <a:prstGeom prst="rect">
            <a:avLst/>
          </a:prstGeom>
          <a:noFill/>
        </p:spPr>
        <p:txBody>
          <a:bodyPr wrap="square" rtlCol="0">
            <a:spAutoFit/>
          </a:bodyPr>
          <a:lstStyle/>
          <a:p>
            <a:r>
              <a:rPr lang="en-US" sz="2000" dirty="0">
                <a:latin typeface="Abadi" panose="020B0604020104020204" pitchFamily="34" charset="0"/>
              </a:rPr>
              <a:t>Cape Canaveral Space Force Station (CCAFS SLC -40) in Florida and its proximities to:</a:t>
            </a:r>
          </a:p>
          <a:p>
            <a:endParaRPr lang="en-US" sz="2000" dirty="0">
              <a:latin typeface="Abadi" panose="020B0604020104020204" pitchFamily="34" charset="0"/>
            </a:endParaRPr>
          </a:p>
          <a:p>
            <a:pPr marL="342900" indent="-342900">
              <a:buFont typeface="Arial" panose="020B0604020202020204" pitchFamily="34" charset="0"/>
              <a:buChar char="•"/>
            </a:pPr>
            <a:r>
              <a:rPr lang="en-US" sz="2000" dirty="0">
                <a:latin typeface="Abadi" panose="020B0604020104020204" pitchFamily="34" charset="0"/>
              </a:rPr>
              <a:t>Railway: 1.22 Km</a:t>
            </a:r>
          </a:p>
          <a:p>
            <a:pPr marL="342900" indent="-342900">
              <a:buFont typeface="Arial" panose="020B0604020202020204" pitchFamily="34" charset="0"/>
              <a:buChar char="•"/>
            </a:pPr>
            <a:r>
              <a:rPr lang="en-US" sz="2000" dirty="0">
                <a:latin typeface="Abadi" panose="020B0604020104020204" pitchFamily="34" charset="0"/>
              </a:rPr>
              <a:t>Highway: 0.59 Km</a:t>
            </a:r>
          </a:p>
          <a:p>
            <a:pPr marL="342900" indent="-342900">
              <a:buFont typeface="Arial" panose="020B0604020202020204" pitchFamily="34" charset="0"/>
              <a:buChar char="•"/>
            </a:pPr>
            <a:r>
              <a:rPr lang="en-US" sz="2000" dirty="0">
                <a:latin typeface="Abadi" panose="020B0604020104020204" pitchFamily="34" charset="0"/>
              </a:rPr>
              <a:t>Coastline: 0.86 Km</a:t>
            </a:r>
          </a:p>
          <a:p>
            <a:endParaRPr lang="en-US" dirty="0"/>
          </a:p>
        </p:txBody>
      </p:sp>
      <p:sp>
        <p:nvSpPr>
          <p:cNvPr id="10" name="TextBox 9">
            <a:extLst>
              <a:ext uri="{FF2B5EF4-FFF2-40B4-BE49-F238E27FC236}">
                <a16:creationId xmlns:a16="http://schemas.microsoft.com/office/drawing/2014/main" id="{B6A70A03-F442-2F3C-879D-BB793CCFD273}"/>
              </a:ext>
            </a:extLst>
          </p:cNvPr>
          <p:cNvSpPr txBox="1"/>
          <p:nvPr/>
        </p:nvSpPr>
        <p:spPr>
          <a:xfrm>
            <a:off x="770011" y="1944583"/>
            <a:ext cx="1268996" cy="369332"/>
          </a:xfrm>
          <a:prstGeom prst="rect">
            <a:avLst/>
          </a:prstGeom>
          <a:noFill/>
        </p:spPr>
        <p:txBody>
          <a:bodyPr wrap="square" rtlCol="0">
            <a:spAutoFit/>
          </a:bodyPr>
          <a:lstStyle/>
          <a:p>
            <a:r>
              <a:rPr lang="en-US" dirty="0"/>
              <a:t>Railway</a:t>
            </a:r>
          </a:p>
        </p:txBody>
      </p:sp>
      <p:sp>
        <p:nvSpPr>
          <p:cNvPr id="11" name="TextBox 10">
            <a:extLst>
              <a:ext uri="{FF2B5EF4-FFF2-40B4-BE49-F238E27FC236}">
                <a16:creationId xmlns:a16="http://schemas.microsoft.com/office/drawing/2014/main" id="{A6652FC0-DD89-F267-78B7-5353F0CD63BE}"/>
              </a:ext>
            </a:extLst>
          </p:cNvPr>
          <p:cNvSpPr txBox="1"/>
          <p:nvPr/>
        </p:nvSpPr>
        <p:spPr>
          <a:xfrm>
            <a:off x="7785759" y="5387074"/>
            <a:ext cx="1597573" cy="369332"/>
          </a:xfrm>
          <a:prstGeom prst="rect">
            <a:avLst/>
          </a:prstGeom>
          <a:noFill/>
        </p:spPr>
        <p:txBody>
          <a:bodyPr wrap="square" rtlCol="0">
            <a:spAutoFit/>
          </a:bodyPr>
          <a:lstStyle/>
          <a:p>
            <a:r>
              <a:rPr lang="en-US" dirty="0"/>
              <a:t>Coastline</a:t>
            </a:r>
          </a:p>
        </p:txBody>
      </p:sp>
      <p:sp>
        <p:nvSpPr>
          <p:cNvPr id="12" name="TextBox 11">
            <a:extLst>
              <a:ext uri="{FF2B5EF4-FFF2-40B4-BE49-F238E27FC236}">
                <a16:creationId xmlns:a16="http://schemas.microsoft.com/office/drawing/2014/main" id="{A1D77A15-0E01-5DE1-D9AE-C601B5AF036E}"/>
              </a:ext>
            </a:extLst>
          </p:cNvPr>
          <p:cNvSpPr txBox="1"/>
          <p:nvPr/>
        </p:nvSpPr>
        <p:spPr>
          <a:xfrm>
            <a:off x="6758152" y="5223641"/>
            <a:ext cx="1027607" cy="369332"/>
          </a:xfrm>
          <a:prstGeom prst="rect">
            <a:avLst/>
          </a:prstGeom>
          <a:noFill/>
        </p:spPr>
        <p:txBody>
          <a:bodyPr wrap="square" rtlCol="0">
            <a:spAutoFit/>
          </a:bodyPr>
          <a:lstStyle/>
          <a:p>
            <a:r>
              <a:rPr lang="en-US" dirty="0"/>
              <a:t>Highway</a:t>
            </a:r>
          </a:p>
        </p:txBody>
      </p:sp>
      <p:sp>
        <p:nvSpPr>
          <p:cNvPr id="13" name="Title 1">
            <a:extLst>
              <a:ext uri="{FF2B5EF4-FFF2-40B4-BE49-F238E27FC236}">
                <a16:creationId xmlns:a16="http://schemas.microsoft.com/office/drawing/2014/main" id="{5F925853-5A88-BE70-F013-6F8DA5661D5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Canaveral Site and its Closest Railway, Highway and Coastline </a:t>
            </a:r>
          </a:p>
        </p:txBody>
      </p:sp>
    </p:spTree>
    <p:extLst>
      <p:ext uri="{BB962C8B-B14F-4D97-AF65-F5344CB8AC3E}">
        <p14:creationId xmlns:p14="http://schemas.microsoft.com/office/powerpoint/2010/main" val="24991136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dirty="0"/>
          </a:p>
        </p:txBody>
      </p:sp>
      <p:pic>
        <p:nvPicPr>
          <p:cNvPr id="5" name="Picture 4">
            <a:extLst>
              <a:ext uri="{FF2B5EF4-FFF2-40B4-BE49-F238E27FC236}">
                <a16:creationId xmlns:a16="http://schemas.microsoft.com/office/drawing/2014/main" id="{97337309-C48C-E3BE-A141-03E1302C16B1}"/>
              </a:ext>
            </a:extLst>
          </p:cNvPr>
          <p:cNvPicPr>
            <a:picLocks noChangeAspect="1"/>
          </p:cNvPicPr>
          <p:nvPr/>
        </p:nvPicPr>
        <p:blipFill>
          <a:blip r:embed="rId4"/>
          <a:stretch>
            <a:fillRect/>
          </a:stretch>
        </p:blipFill>
        <p:spPr>
          <a:xfrm>
            <a:off x="579511" y="1720782"/>
            <a:ext cx="9223255" cy="3519307"/>
          </a:xfrm>
          <a:prstGeom prst="rect">
            <a:avLst/>
          </a:prstGeom>
          <a:ln w="25400">
            <a:solidFill>
              <a:schemeClr val="accent1">
                <a:lumMod val="75000"/>
              </a:schemeClr>
            </a:solidFill>
          </a:ln>
        </p:spPr>
      </p:pic>
      <p:sp>
        <p:nvSpPr>
          <p:cNvPr id="10" name="TextBox 9">
            <a:extLst>
              <a:ext uri="{FF2B5EF4-FFF2-40B4-BE49-F238E27FC236}">
                <a16:creationId xmlns:a16="http://schemas.microsoft.com/office/drawing/2014/main" id="{B6A70A03-F442-2F3C-879D-BB793CCFD273}"/>
              </a:ext>
            </a:extLst>
          </p:cNvPr>
          <p:cNvSpPr txBox="1"/>
          <p:nvPr/>
        </p:nvSpPr>
        <p:spPr>
          <a:xfrm>
            <a:off x="2481852" y="1806982"/>
            <a:ext cx="1473459" cy="923330"/>
          </a:xfrm>
          <a:prstGeom prst="rect">
            <a:avLst/>
          </a:prstGeom>
          <a:noFill/>
        </p:spPr>
        <p:txBody>
          <a:bodyPr wrap="square" rtlCol="0">
            <a:spAutoFit/>
          </a:bodyPr>
          <a:lstStyle/>
          <a:p>
            <a:r>
              <a:rPr lang="en-US" dirty="0"/>
              <a:t>Closest City: </a:t>
            </a:r>
          </a:p>
          <a:p>
            <a:r>
              <a:rPr lang="en-US" dirty="0"/>
              <a:t>Titusville</a:t>
            </a:r>
          </a:p>
          <a:p>
            <a:r>
              <a:rPr lang="en-US" dirty="0"/>
              <a:t>23.22 Km</a:t>
            </a:r>
          </a:p>
        </p:txBody>
      </p:sp>
      <p:sp>
        <p:nvSpPr>
          <p:cNvPr id="7" name="Title 1">
            <a:extLst>
              <a:ext uri="{FF2B5EF4-FFF2-40B4-BE49-F238E27FC236}">
                <a16:creationId xmlns:a16="http://schemas.microsoft.com/office/drawing/2014/main" id="{588CB487-2F52-15D4-7DF2-C7477A4B145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latin typeface="Abadi"/>
            </a:endParaRPr>
          </a:p>
        </p:txBody>
      </p:sp>
      <p:sp>
        <p:nvSpPr>
          <p:cNvPr id="2" name="Title 1">
            <a:extLst>
              <a:ext uri="{FF2B5EF4-FFF2-40B4-BE49-F238E27FC236}">
                <a16:creationId xmlns:a16="http://schemas.microsoft.com/office/drawing/2014/main" id="{C94E88EF-501B-086C-9BB4-A789C6DB51E4}"/>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Canaveral Site and its Closest City </a:t>
            </a:r>
          </a:p>
        </p:txBody>
      </p:sp>
      <p:sp>
        <p:nvSpPr>
          <p:cNvPr id="4" name="TextBox 3">
            <a:extLst>
              <a:ext uri="{FF2B5EF4-FFF2-40B4-BE49-F238E27FC236}">
                <a16:creationId xmlns:a16="http://schemas.microsoft.com/office/drawing/2014/main" id="{051952B4-DCE1-E456-5028-9F45A948C368}"/>
              </a:ext>
            </a:extLst>
          </p:cNvPr>
          <p:cNvSpPr txBox="1"/>
          <p:nvPr/>
        </p:nvSpPr>
        <p:spPr>
          <a:xfrm>
            <a:off x="9855487" y="1654582"/>
            <a:ext cx="2079338" cy="2554545"/>
          </a:xfrm>
          <a:prstGeom prst="rect">
            <a:avLst/>
          </a:prstGeom>
          <a:noFill/>
        </p:spPr>
        <p:txBody>
          <a:bodyPr wrap="square" rtlCol="0">
            <a:spAutoFit/>
          </a:bodyPr>
          <a:lstStyle/>
          <a:p>
            <a:r>
              <a:rPr lang="en-US" sz="2000" dirty="0">
                <a:latin typeface="Abadi" panose="020B0604020104020204" pitchFamily="34" charset="0"/>
              </a:rPr>
              <a:t>Cape Canaveral Space Force Station (CCAFS SLC -40) in Florida is 23.22 km away from the closest city of Titusville. </a:t>
            </a:r>
            <a:endParaRPr lang="en-US" dirty="0"/>
          </a:p>
        </p:txBody>
      </p:sp>
    </p:spTree>
    <p:extLst>
      <p:ext uri="{BB962C8B-B14F-4D97-AF65-F5344CB8AC3E}">
        <p14:creationId xmlns:p14="http://schemas.microsoft.com/office/powerpoint/2010/main" val="39390380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9"/>
            <a:ext cx="9831315" cy="3995736"/>
          </a:xfrm>
          <a:prstGeom prst="rect">
            <a:avLst/>
          </a:prstGeom>
        </p:spPr>
        <p:txBody>
          <a:bodyPr lIns="91440" tIns="45720" rIns="91440" bIns="45720" anchor="t">
            <a:normAutofit/>
          </a:bodyPr>
          <a:lstStyle/>
          <a:p>
            <a:pPr>
              <a:lnSpc>
                <a:spcPct val="100000"/>
              </a:lnSpc>
              <a:spcBef>
                <a:spcPts val="1400"/>
              </a:spcBef>
            </a:pPr>
            <a:r>
              <a:rPr lang="en-US" sz="2400" dirty="0">
                <a:solidFill>
                  <a:schemeClr val="accent3">
                    <a:lumMod val="25000"/>
                  </a:schemeClr>
                </a:solidFill>
                <a:latin typeface="Abadi"/>
              </a:rPr>
              <a:t>Launch sites are in close proximity to railways and highways because it makes transportation of heavy equipment and materials more manageable. They also help maintain fuel efficiency.</a:t>
            </a:r>
          </a:p>
          <a:p>
            <a:pPr>
              <a:lnSpc>
                <a:spcPct val="100000"/>
              </a:lnSpc>
              <a:spcBef>
                <a:spcPts val="1400"/>
              </a:spcBef>
            </a:pPr>
            <a:r>
              <a:rPr lang="en-US" sz="2400" dirty="0">
                <a:solidFill>
                  <a:schemeClr val="accent3">
                    <a:lumMod val="25000"/>
                  </a:schemeClr>
                </a:solidFill>
                <a:latin typeface="Abadi"/>
              </a:rPr>
              <a:t>All launch sites are in close proximity to coastlines beacuse in case of failure of the launch, the rocket does not fall inland.</a:t>
            </a:r>
          </a:p>
          <a:p>
            <a:pPr>
              <a:lnSpc>
                <a:spcPct val="100000"/>
              </a:lnSpc>
              <a:spcBef>
                <a:spcPts val="1400"/>
              </a:spcBef>
            </a:pPr>
            <a:r>
              <a:rPr lang="en-US" sz="2400" dirty="0">
                <a:solidFill>
                  <a:schemeClr val="accent3">
                    <a:lumMod val="25000"/>
                  </a:schemeClr>
                </a:solidFill>
                <a:latin typeface="Abadi"/>
              </a:rPr>
              <a:t>All launch sites keep a good distance from cities because if something goes wrong during the ascent, the debris doesn't fall into a densely populated area.</a:t>
            </a:r>
          </a:p>
          <a:p>
            <a:pPr>
              <a:lnSpc>
                <a:spcPct val="100000"/>
              </a:lnSpc>
              <a:spcBef>
                <a:spcPts val="1400"/>
              </a:spcBef>
            </a:pP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Proximity to Railways, Highways, Coastline and Cities </a:t>
            </a:r>
          </a:p>
        </p:txBody>
      </p:sp>
    </p:spTree>
    <p:extLst>
      <p:ext uri="{BB962C8B-B14F-4D97-AF65-F5344CB8AC3E}">
        <p14:creationId xmlns:p14="http://schemas.microsoft.com/office/powerpoint/2010/main" val="2324990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93811" y="910273"/>
            <a:ext cx="11081747" cy="1529024"/>
          </a:xfrm>
          <a:prstGeom prst="rect">
            <a:avLst/>
          </a:prstGeom>
        </p:spPr>
        <p:txBody>
          <a:bodyPr lIns="91440" tIns="45720" rIns="91440" bIns="45720" anchor="t">
            <a:normAutofit/>
          </a:bodyPr>
          <a:lstStyle/>
          <a:p>
            <a:pPr>
              <a:lnSpc>
                <a:spcPct val="100000"/>
              </a:lnSpc>
              <a:spcBef>
                <a:spcPts val="1400"/>
              </a:spcBef>
            </a:pPr>
            <a:endParaRPr lang="en-US" sz="1600" dirty="0">
              <a:solidFill>
                <a:schemeClr val="accent3">
                  <a:lumMod val="25000"/>
                </a:schemeClr>
              </a:solidFill>
              <a:latin typeface="Abadi"/>
            </a:endParaRPr>
          </a:p>
          <a:p>
            <a:pPr>
              <a:lnSpc>
                <a:spcPct val="100000"/>
              </a:lnSpc>
              <a:spcBef>
                <a:spcPts val="1400"/>
              </a:spcBef>
            </a:pPr>
            <a:r>
              <a:rPr lang="en-US" sz="1600" dirty="0">
                <a:solidFill>
                  <a:schemeClr val="accent3">
                    <a:lumMod val="25000"/>
                  </a:schemeClr>
                </a:solidFill>
                <a:latin typeface="Abadi"/>
              </a:rPr>
              <a:t>The Kennedy Space Center had the most successful launch rate at 41.7%. This means that out of the total launches for all sites, 41.7% were successful launches from the Kennedy Space Center. The Canaveral Launch Site followed with 29.2%.</a:t>
            </a:r>
            <a:endParaRPr lang="en-US" sz="16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Rates Dashboard (for All Launch Sites)</a:t>
            </a:r>
          </a:p>
        </p:txBody>
      </p:sp>
      <p:pic>
        <p:nvPicPr>
          <p:cNvPr id="12" name="Picture 11">
            <a:extLst>
              <a:ext uri="{FF2B5EF4-FFF2-40B4-BE49-F238E27FC236}">
                <a16:creationId xmlns:a16="http://schemas.microsoft.com/office/drawing/2014/main" id="{410613ED-F684-9A11-6DD9-0C5F03DD9C56}"/>
              </a:ext>
            </a:extLst>
          </p:cNvPr>
          <p:cNvPicPr>
            <a:picLocks noChangeAspect="1"/>
          </p:cNvPicPr>
          <p:nvPr/>
        </p:nvPicPr>
        <p:blipFill>
          <a:blip r:embed="rId3"/>
          <a:stretch>
            <a:fillRect/>
          </a:stretch>
        </p:blipFill>
        <p:spPr>
          <a:xfrm>
            <a:off x="340242" y="2098936"/>
            <a:ext cx="11511516" cy="4605826"/>
          </a:xfrm>
          <a:prstGeom prst="rect">
            <a:avLst/>
          </a:prstGeom>
          <a:ln w="25400">
            <a:solidFill>
              <a:schemeClr val="accent1">
                <a:lumMod val="75000"/>
              </a:schemeClr>
            </a:solidFill>
          </a:ln>
        </p:spPr>
      </p:pic>
    </p:spTree>
    <p:extLst>
      <p:ext uri="{BB962C8B-B14F-4D97-AF65-F5344CB8AC3E}">
        <p14:creationId xmlns:p14="http://schemas.microsoft.com/office/powerpoint/2010/main" val="7001329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76877" y="1598323"/>
            <a:ext cx="10551583" cy="96736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For the Kennedy Space Center (the launch site with the highest success rate), 76.9% of their total launches were successful while 23.1% failed. </a:t>
            </a:r>
            <a:endParaRPr lang="en-US" dirty="0"/>
          </a:p>
        </p:txBody>
      </p:sp>
      <p:pic>
        <p:nvPicPr>
          <p:cNvPr id="4" name="Picture 3">
            <a:extLst>
              <a:ext uri="{FF2B5EF4-FFF2-40B4-BE49-F238E27FC236}">
                <a16:creationId xmlns:a16="http://schemas.microsoft.com/office/drawing/2014/main" id="{FEB5F68F-7F0B-5A8A-E2DA-2CE277398340}"/>
              </a:ext>
            </a:extLst>
          </p:cNvPr>
          <p:cNvPicPr>
            <a:picLocks noChangeAspect="1"/>
          </p:cNvPicPr>
          <p:nvPr/>
        </p:nvPicPr>
        <p:blipFill>
          <a:blip r:embed="rId3"/>
          <a:stretch>
            <a:fillRect/>
          </a:stretch>
        </p:blipFill>
        <p:spPr>
          <a:xfrm>
            <a:off x="188098" y="2752725"/>
            <a:ext cx="11811888" cy="2898775"/>
          </a:xfrm>
          <a:prstGeom prst="rect">
            <a:avLst/>
          </a:prstGeom>
          <a:ln w="25400">
            <a:solidFill>
              <a:schemeClr val="accent1">
                <a:lumMod val="75000"/>
              </a:schemeClr>
            </a:solidFill>
          </a:ln>
        </p:spPr>
      </p:pic>
      <p:sp>
        <p:nvSpPr>
          <p:cNvPr id="2" name="Title 1">
            <a:extLst>
              <a:ext uri="{FF2B5EF4-FFF2-40B4-BE49-F238E27FC236}">
                <a16:creationId xmlns:a16="http://schemas.microsoft.com/office/drawing/2014/main" id="{AFADA7B7-54E6-5877-34AA-891B9DD239A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Rates Dashboard (for the Kennedy Space Center)</a:t>
            </a:r>
          </a:p>
        </p:txBody>
      </p:sp>
    </p:spTree>
    <p:extLst>
      <p:ext uri="{BB962C8B-B14F-4D97-AF65-F5344CB8AC3E}">
        <p14:creationId xmlns:p14="http://schemas.microsoft.com/office/powerpoint/2010/main" val="18661607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48</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78702" y="1419225"/>
            <a:ext cx="10414662" cy="4342514"/>
          </a:xfrm>
          <a:prstGeom prst="rect">
            <a:avLst/>
          </a:prstGeom>
        </p:spPr>
        <p:txBody>
          <a:bodyPr lIns="91440" tIns="45720" rIns="91440" bIns="45720" anchor="t">
            <a:norm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This scatter plot shows the successful launches (“Class” value of 1) and unsuccessful launches (“Class” value of 0) for all sites, by different payload ranges and booster version categories. </a:t>
            </a:r>
          </a:p>
          <a:p>
            <a:pPr>
              <a:lnSpc>
                <a:spcPct val="100000"/>
              </a:lnSpc>
              <a:spcBef>
                <a:spcPts val="1400"/>
              </a:spcBef>
            </a:pPr>
            <a:r>
              <a:rPr lang="en-US" sz="1600" dirty="0">
                <a:solidFill>
                  <a:schemeClr val="accent3">
                    <a:lumMod val="25000"/>
                  </a:schemeClr>
                </a:solidFill>
                <a:latin typeface="Abadi" panose="020B0604020104020204" pitchFamily="34" charset="0"/>
              </a:rPr>
              <a:t>The payload range can be selected in the range slider at the top of the graph; and the booster categories are represented in different colors for v1.1, FT, B4 and B5.</a:t>
            </a:r>
          </a:p>
          <a:p>
            <a:pPr>
              <a:lnSpc>
                <a:spcPct val="100000"/>
              </a:lnSpc>
              <a:spcBef>
                <a:spcPts val="1400"/>
              </a:spcBef>
            </a:pPr>
            <a:r>
              <a:rPr lang="en-US" sz="1600" dirty="0">
                <a:solidFill>
                  <a:schemeClr val="accent3">
                    <a:lumMod val="25000"/>
                  </a:schemeClr>
                </a:solidFill>
                <a:latin typeface="Abadi"/>
              </a:rPr>
              <a:t>The payload range with the highest success rate was between 2,000 and 6,000 kg. At that range, the booster version category with the largest success rate was FT while v1.1 only had failures.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a:t>
            </a:r>
          </a:p>
        </p:txBody>
      </p:sp>
      <p:pic>
        <p:nvPicPr>
          <p:cNvPr id="6" name="Picture 5">
            <a:extLst>
              <a:ext uri="{FF2B5EF4-FFF2-40B4-BE49-F238E27FC236}">
                <a16:creationId xmlns:a16="http://schemas.microsoft.com/office/drawing/2014/main" id="{E29790AE-F97B-7A24-1888-D13A59CE2344}"/>
              </a:ext>
            </a:extLst>
          </p:cNvPr>
          <p:cNvPicPr>
            <a:picLocks noChangeAspect="1"/>
          </p:cNvPicPr>
          <p:nvPr/>
        </p:nvPicPr>
        <p:blipFill>
          <a:blip r:embed="rId3"/>
          <a:stretch>
            <a:fillRect/>
          </a:stretch>
        </p:blipFill>
        <p:spPr>
          <a:xfrm>
            <a:off x="196378" y="3447681"/>
            <a:ext cx="11780194" cy="2581367"/>
          </a:xfrm>
          <a:prstGeom prst="rect">
            <a:avLst/>
          </a:prstGeom>
          <a:ln w="25400">
            <a:solidFill>
              <a:schemeClr val="accent1">
                <a:lumMod val="75000"/>
              </a:schemeClr>
            </a:solidFill>
          </a:ln>
        </p:spPr>
      </p:pic>
    </p:spTree>
    <p:extLst>
      <p:ext uri="{BB962C8B-B14F-4D97-AF65-F5344CB8AC3E}">
        <p14:creationId xmlns:p14="http://schemas.microsoft.com/office/powerpoint/2010/main" val="2523596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50</a:t>
            </a:fld>
            <a:endParaRPr lang="en-US" dirty="0"/>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0" name="Picture 9">
            <a:extLst>
              <a:ext uri="{FF2B5EF4-FFF2-40B4-BE49-F238E27FC236}">
                <a16:creationId xmlns:a16="http://schemas.microsoft.com/office/drawing/2014/main" id="{175417B3-03F6-0A2B-AB76-A4697CBE24E6}"/>
              </a:ext>
            </a:extLst>
          </p:cNvPr>
          <p:cNvPicPr>
            <a:picLocks noChangeAspect="1"/>
          </p:cNvPicPr>
          <p:nvPr/>
        </p:nvPicPr>
        <p:blipFill>
          <a:blip r:embed="rId4"/>
          <a:stretch>
            <a:fillRect/>
          </a:stretch>
        </p:blipFill>
        <p:spPr>
          <a:xfrm>
            <a:off x="4393622" y="1496941"/>
            <a:ext cx="6501440" cy="4652475"/>
          </a:xfrm>
          <a:prstGeom prst="rect">
            <a:avLst/>
          </a:prstGeom>
          <a:ln w="25400">
            <a:solidFill>
              <a:schemeClr val="accent1">
                <a:lumMod val="75000"/>
              </a:schemeClr>
            </a:solidFill>
          </a:ln>
        </p:spPr>
      </p:pic>
      <p:sp>
        <p:nvSpPr>
          <p:cNvPr id="11" name="TextBox 10">
            <a:extLst>
              <a:ext uri="{FF2B5EF4-FFF2-40B4-BE49-F238E27FC236}">
                <a16:creationId xmlns:a16="http://schemas.microsoft.com/office/drawing/2014/main" id="{5A5993A7-43C7-CB6B-E75C-2722FB296CC9}"/>
              </a:ext>
            </a:extLst>
          </p:cNvPr>
          <p:cNvSpPr txBox="1"/>
          <p:nvPr/>
        </p:nvSpPr>
        <p:spPr>
          <a:xfrm>
            <a:off x="530772" y="1496941"/>
            <a:ext cx="3593553" cy="4093428"/>
          </a:xfrm>
          <a:prstGeom prst="rect">
            <a:avLst/>
          </a:prstGeom>
          <a:noFill/>
        </p:spPr>
        <p:txBody>
          <a:bodyPr wrap="square" rtlCol="0">
            <a:spAutoFit/>
          </a:bodyPr>
          <a:lstStyle/>
          <a:p>
            <a:endParaRPr lang="en-US" sz="2000" dirty="0"/>
          </a:p>
          <a:p>
            <a:pPr marL="342900" indent="-342900">
              <a:buFont typeface="Arial" panose="020B0604020202020204" pitchFamily="34" charset="0"/>
              <a:buChar char="•"/>
            </a:pPr>
            <a:r>
              <a:rPr lang="en-US" sz="2000" dirty="0">
                <a:latin typeface="Abadi" panose="020B0604020104020204" pitchFamily="34" charset="0"/>
              </a:rPr>
              <a:t>We developed and tested four predictive models:</a:t>
            </a:r>
          </a:p>
          <a:p>
            <a:pPr marL="342900" indent="-342900">
              <a:buFont typeface="Arial" panose="020B0604020202020204" pitchFamily="34" charset="0"/>
              <a:buChar char="•"/>
            </a:pPr>
            <a:endParaRPr lang="en-US" sz="2000" dirty="0">
              <a:latin typeface="Abadi" panose="020B0604020104020204" pitchFamily="34" charset="0"/>
            </a:endParaRPr>
          </a:p>
          <a:p>
            <a:pPr marL="800100" lvl="1" indent="-342900">
              <a:buFont typeface="Courier New" panose="02070309020205020404" pitchFamily="49" charset="0"/>
              <a:buChar char="o"/>
            </a:pPr>
            <a:r>
              <a:rPr lang="en-US" sz="2000" dirty="0">
                <a:latin typeface="Abadi" panose="020B0604020104020204" pitchFamily="34" charset="0"/>
              </a:rPr>
              <a:t>Logistic Regression</a:t>
            </a:r>
          </a:p>
          <a:p>
            <a:pPr marL="800100" lvl="1" indent="-342900">
              <a:buFont typeface="Courier New" panose="02070309020205020404" pitchFamily="49" charset="0"/>
              <a:buChar char="o"/>
            </a:pPr>
            <a:r>
              <a:rPr lang="en-US" sz="2000" dirty="0">
                <a:latin typeface="Abadi" panose="020B0604020104020204" pitchFamily="34" charset="0"/>
              </a:rPr>
              <a:t>Support Vector Machine</a:t>
            </a:r>
          </a:p>
          <a:p>
            <a:pPr marL="800100" lvl="1" indent="-342900">
              <a:buFont typeface="Courier New" panose="02070309020205020404" pitchFamily="49" charset="0"/>
              <a:buChar char="o"/>
            </a:pPr>
            <a:r>
              <a:rPr lang="en-US" sz="2000" dirty="0">
                <a:latin typeface="Abadi" panose="020B0604020104020204" pitchFamily="34" charset="0"/>
              </a:rPr>
              <a:t>Decision Tree</a:t>
            </a:r>
          </a:p>
          <a:p>
            <a:pPr marL="800100" lvl="1" indent="-342900">
              <a:buFont typeface="Courier New" panose="02070309020205020404" pitchFamily="49" charset="0"/>
              <a:buChar char="o"/>
            </a:pPr>
            <a:r>
              <a:rPr lang="en-US" sz="2000" dirty="0">
                <a:latin typeface="Abadi" panose="020B0604020104020204" pitchFamily="34" charset="0"/>
              </a:rPr>
              <a:t>K-Nearest Neighbors</a:t>
            </a:r>
          </a:p>
          <a:p>
            <a:pPr marL="342900" indent="-342900">
              <a:buFont typeface="Arial" panose="020B0604020202020204" pitchFamily="34" charset="0"/>
              <a:buChar char="•"/>
            </a:pPr>
            <a:endParaRPr lang="en-US" sz="2000" dirty="0">
              <a:latin typeface="Abadi" panose="020B0604020104020204" pitchFamily="34" charset="0"/>
            </a:endParaRPr>
          </a:p>
          <a:p>
            <a:pPr marL="342900" indent="-342900">
              <a:buFont typeface="Arial" panose="020B0604020202020204" pitchFamily="34" charset="0"/>
              <a:buChar char="•"/>
            </a:pPr>
            <a:r>
              <a:rPr lang="en-US" sz="2000" dirty="0">
                <a:latin typeface="Abadi" panose="020B0604020104020204" pitchFamily="34" charset="0"/>
              </a:rPr>
              <a:t>All four models had the same classification accuracy at 0.83. </a:t>
            </a:r>
          </a:p>
        </p:txBody>
      </p:sp>
    </p:spTree>
    <p:extLst>
      <p:ext uri="{BB962C8B-B14F-4D97-AF65-F5344CB8AC3E}">
        <p14:creationId xmlns:p14="http://schemas.microsoft.com/office/powerpoint/2010/main" val="28664452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85800" y="1529886"/>
            <a:ext cx="3838575" cy="4413714"/>
          </a:xfrm>
          <a:prstGeom prst="rect">
            <a:avLst/>
          </a:prstGeom>
        </p:spPr>
        <p:txBody>
          <a:bodyPr>
            <a:normAutofit fontScale="62500" lnSpcReduction="20000"/>
          </a:bodyPr>
          <a:lstStyle/>
          <a:p>
            <a:pPr>
              <a:lnSpc>
                <a:spcPct val="100000"/>
              </a:lnSpc>
              <a:spcBef>
                <a:spcPts val="1400"/>
              </a:spcBef>
            </a:pPr>
            <a:r>
              <a:rPr lang="en-US" sz="3200" dirty="0">
                <a:solidFill>
                  <a:schemeClr val="accent3">
                    <a:lumMod val="25000"/>
                  </a:schemeClr>
                </a:solidFill>
                <a:latin typeface="Abadi" panose="020B0604020104020204" pitchFamily="34" charset="0"/>
              </a:rPr>
              <a:t>Since all four models had the same classification accuracy, they also had the same confusion matrix.</a:t>
            </a:r>
          </a:p>
          <a:p>
            <a:pPr>
              <a:lnSpc>
                <a:spcPct val="100000"/>
              </a:lnSpc>
              <a:spcBef>
                <a:spcPts val="1400"/>
              </a:spcBef>
            </a:pPr>
            <a:r>
              <a:rPr lang="en-US" sz="3200" dirty="0">
                <a:solidFill>
                  <a:schemeClr val="accent3">
                    <a:lumMod val="25000"/>
                  </a:schemeClr>
                </a:solidFill>
                <a:latin typeface="Abadi" panose="020B0604020104020204" pitchFamily="34" charset="0"/>
              </a:rPr>
              <a:t>The true positives are high (12) meaning the model is good at predicting the launches that will be successful.</a:t>
            </a:r>
          </a:p>
          <a:p>
            <a:pPr>
              <a:lnSpc>
                <a:spcPct val="100000"/>
              </a:lnSpc>
              <a:spcBef>
                <a:spcPts val="1400"/>
              </a:spcBef>
            </a:pPr>
            <a:r>
              <a:rPr lang="en-US" sz="3200" dirty="0">
                <a:solidFill>
                  <a:schemeClr val="accent3">
                    <a:lumMod val="25000"/>
                  </a:schemeClr>
                </a:solidFill>
                <a:latin typeface="Abadi" panose="020B0604020104020204" pitchFamily="34" charset="0"/>
              </a:rPr>
              <a:t>The problem is the false positives (3) because in these instances the model predicted a successful outcome (land) when in reality the launch failed (did not land).</a:t>
            </a: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94D889B5-9EC4-C11C-8670-3A08E947C72F}"/>
              </a:ext>
            </a:extLst>
          </p:cNvPr>
          <p:cNvPicPr>
            <a:picLocks noChangeAspect="1"/>
          </p:cNvPicPr>
          <p:nvPr/>
        </p:nvPicPr>
        <p:blipFill>
          <a:blip r:embed="rId3"/>
          <a:stretch>
            <a:fillRect/>
          </a:stretch>
        </p:blipFill>
        <p:spPr>
          <a:xfrm>
            <a:off x="4946734" y="1500425"/>
            <a:ext cx="5860884" cy="4525148"/>
          </a:xfrm>
          <a:prstGeom prst="rect">
            <a:avLst/>
          </a:prstGeom>
          <a:ln w="25400">
            <a:solidFill>
              <a:schemeClr val="accent1">
                <a:lumMod val="75000"/>
              </a:schemeClr>
            </a:solidFill>
          </a:ln>
        </p:spPr>
      </p:pic>
    </p:spTree>
    <p:extLst>
      <p:ext uri="{BB962C8B-B14F-4D97-AF65-F5344CB8AC3E}">
        <p14:creationId xmlns:p14="http://schemas.microsoft.com/office/powerpoint/2010/main" val="36450342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52</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47800"/>
            <a:ext cx="10412339" cy="4778592"/>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has achieved historic milestones with Falcon 9. They designed a rocket that features reusable first-stage boosters. With this capability, they were able to reduced the price of launching spacecraft to more than half the price of its competitors.</a:t>
            </a:r>
          </a:p>
          <a:p>
            <a:pPr>
              <a:lnSpc>
                <a:spcPct val="100000"/>
              </a:lnSpc>
              <a:spcBef>
                <a:spcPts val="1400"/>
              </a:spcBef>
            </a:pPr>
            <a:r>
              <a:rPr lang="en-US" sz="2200" dirty="0">
                <a:solidFill>
                  <a:schemeClr val="accent3">
                    <a:lumMod val="25000"/>
                  </a:schemeClr>
                </a:solidFill>
                <a:latin typeface="Abadi" panose="020B0604020104020204" pitchFamily="34" charset="0"/>
              </a:rPr>
              <a:t>We had the goal to develop a model that could predict if the first stage of a Falcon 9 would land successfully allowing it to be reused. If so, then we could determine the cost of a launch helping other companies to make more informed bids against SpaceX.</a:t>
            </a:r>
          </a:p>
          <a:p>
            <a:pPr>
              <a:lnSpc>
                <a:spcPct val="100000"/>
              </a:lnSpc>
              <a:spcBef>
                <a:spcPts val="1400"/>
              </a:spcBef>
            </a:pPr>
            <a:r>
              <a:rPr lang="en-US" sz="2200" dirty="0">
                <a:solidFill>
                  <a:schemeClr val="accent3">
                    <a:lumMod val="25000"/>
                  </a:schemeClr>
                </a:solidFill>
                <a:latin typeface="Abadi" panose="020B0604020104020204" pitchFamily="34" charset="0"/>
              </a:rPr>
              <a:t>We collected the data by API and web scraping. We cleaned and wrangled the raw data to convert it into a usable form. During exploratory data analysis we used graphs to observe the relationships between variables. We identified the dependent and independent variables for our model.</a:t>
            </a:r>
          </a:p>
          <a:p>
            <a:pPr>
              <a:lnSpc>
                <a:spcPct val="100000"/>
              </a:lnSpc>
              <a:spcBef>
                <a:spcPts val="1400"/>
              </a:spcBef>
            </a:pPr>
            <a:r>
              <a:rPr lang="en-US" sz="2200" dirty="0">
                <a:solidFill>
                  <a:schemeClr val="accent3">
                    <a:lumMod val="25000"/>
                  </a:schemeClr>
                </a:solidFill>
                <a:latin typeface="Abadi" panose="020B0604020104020204" pitchFamily="34" charset="0"/>
              </a:rPr>
              <a:t>We developed interactive maps and dashboards that clearly showed that the launch site with the highest success rate was the Kennedy Space Center.</a:t>
            </a:r>
          </a:p>
          <a:p>
            <a:pPr>
              <a:lnSpc>
                <a:spcPct val="100000"/>
              </a:lnSpc>
              <a:spcBef>
                <a:spcPts val="1400"/>
              </a:spcBef>
            </a:pPr>
            <a:r>
              <a:rPr lang="en-US" sz="2200" dirty="0">
                <a:solidFill>
                  <a:schemeClr val="accent3">
                    <a:lumMod val="25000"/>
                  </a:schemeClr>
                </a:solidFill>
                <a:latin typeface="Abadi" panose="020B0604020104020204" pitchFamily="34" charset="0"/>
              </a:rPr>
              <a:t>After preprocessing and data standardization, we developed and tested four predictive models: Logistic Regression, Support Vector Machine, Decision Trees and K-Nearest Neighbors.  </a:t>
            </a:r>
          </a:p>
          <a:p>
            <a:pPr>
              <a:lnSpc>
                <a:spcPct val="100000"/>
              </a:lnSpc>
              <a:spcBef>
                <a:spcPts val="1400"/>
              </a:spcBef>
            </a:pPr>
            <a:r>
              <a:rPr lang="en-US" sz="2200" dirty="0">
                <a:solidFill>
                  <a:schemeClr val="accent3">
                    <a:lumMod val="25000"/>
                  </a:schemeClr>
                </a:solidFill>
                <a:latin typeface="Abadi" panose="020B0604020104020204" pitchFamily="34" charset="0"/>
              </a:rPr>
              <a:t>All four models had the same classification accuracy at 0.83; and the same confusion matrix. Although the model can be considered good at predicting, there might be room for improvement. For example, we could add other important variables such as rocket trajectory, weather conditions, technical anomalies, vehicle’s age and space traffic. These new independent variables could help predicting the success of a landing, increasing the accuracy of our model.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53</a:t>
            </a:fld>
            <a:endParaRPr lang="en-US" dirty="0"/>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98861" y="52450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4" name="Picture 3" descr="A group of white rockets&#10;&#10;Description automatically generated">
            <a:extLst>
              <a:ext uri="{FF2B5EF4-FFF2-40B4-BE49-F238E27FC236}">
                <a16:creationId xmlns:a16="http://schemas.microsoft.com/office/drawing/2014/main" id="{5D07CF52-4673-0544-BDC1-491581532462}"/>
              </a:ext>
            </a:extLst>
          </p:cNvPr>
          <p:cNvPicPr>
            <a:picLocks noChangeAspect="1"/>
          </p:cNvPicPr>
          <p:nvPr/>
        </p:nvPicPr>
        <p:blipFill>
          <a:blip r:embed="rId4"/>
          <a:stretch>
            <a:fillRect/>
          </a:stretch>
        </p:blipFill>
        <p:spPr>
          <a:xfrm>
            <a:off x="1609725" y="1798568"/>
            <a:ext cx="8363500" cy="4064697"/>
          </a:xfrm>
          <a:prstGeom prst="rect">
            <a:avLst/>
          </a:prstGeom>
        </p:spPr>
      </p:pic>
      <p:sp>
        <p:nvSpPr>
          <p:cNvPr id="7" name="TextBox 6">
            <a:extLst>
              <a:ext uri="{FF2B5EF4-FFF2-40B4-BE49-F238E27FC236}">
                <a16:creationId xmlns:a16="http://schemas.microsoft.com/office/drawing/2014/main" id="{31A7C8D4-FA91-AC99-4585-07F6286A9856}"/>
              </a:ext>
            </a:extLst>
          </p:cNvPr>
          <p:cNvSpPr txBox="1"/>
          <p:nvPr/>
        </p:nvSpPr>
        <p:spPr>
          <a:xfrm>
            <a:off x="1609725" y="5952880"/>
            <a:ext cx="4486275" cy="338554"/>
          </a:xfrm>
          <a:prstGeom prst="rect">
            <a:avLst/>
          </a:prstGeom>
          <a:noFill/>
        </p:spPr>
        <p:txBody>
          <a:bodyPr wrap="square" rtlCol="0">
            <a:spAutoFit/>
          </a:bodyPr>
          <a:lstStyle/>
          <a:p>
            <a:r>
              <a:rPr lang="en-US" sz="1600" dirty="0">
                <a:latin typeface="Abadi" panose="020B0604020104020204" pitchFamily="34" charset="0"/>
                <a:hlinkClick r:id="rId5"/>
              </a:rPr>
              <a:t>Wikipedia Falcon 9</a:t>
            </a:r>
            <a:endParaRPr lang="en-US" sz="1600" dirty="0">
              <a:latin typeface="Abadi" panose="020B0604020104020204" pitchFamily="34" charset="0"/>
            </a:endParaRPr>
          </a:p>
        </p:txBody>
      </p:sp>
      <p:sp>
        <p:nvSpPr>
          <p:cNvPr id="8" name="TextBox 7">
            <a:extLst>
              <a:ext uri="{FF2B5EF4-FFF2-40B4-BE49-F238E27FC236}">
                <a16:creationId xmlns:a16="http://schemas.microsoft.com/office/drawing/2014/main" id="{8CC27D29-EDE0-E01B-EC16-A43CD561B9D0}"/>
              </a:ext>
            </a:extLst>
          </p:cNvPr>
          <p:cNvSpPr txBox="1"/>
          <p:nvPr/>
        </p:nvSpPr>
        <p:spPr>
          <a:xfrm>
            <a:off x="1533525" y="1391136"/>
            <a:ext cx="3476625" cy="400110"/>
          </a:xfrm>
          <a:prstGeom prst="rect">
            <a:avLst/>
          </a:prstGeom>
          <a:noFill/>
        </p:spPr>
        <p:txBody>
          <a:bodyPr wrap="square" rtlCol="0">
            <a:spAutoFit/>
          </a:bodyPr>
          <a:lstStyle/>
          <a:p>
            <a:r>
              <a:rPr lang="en-US" sz="2000" dirty="0"/>
              <a:t>Falcon 9 first-stage boosters</a:t>
            </a:r>
          </a:p>
        </p:txBody>
      </p:sp>
    </p:spTree>
    <p:extLst>
      <p:ext uri="{BB962C8B-B14F-4D97-AF65-F5344CB8AC3E}">
        <p14:creationId xmlns:p14="http://schemas.microsoft.com/office/powerpoint/2010/main" val="4715328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54</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Falcon 9 is a rocket design that features reusable first-stage boosters. There are three booster types: Falcon 9 (F9), Falcon Heavy core (FH core) boosters, and Falcon Heavy side (FH side) boosters. Falcon 9 would be able to boost more than 9 tones to LEO orbit or more than 3 to geosynchronous transfer orbit (GTO) for $27 million. Falcon 9 Boosters are numbered with a B followed by a four-digit number.</a:t>
            </a:r>
          </a:p>
          <a:p>
            <a:pPr>
              <a:lnSpc>
                <a:spcPct val="100000"/>
              </a:lnSpc>
              <a:spcBef>
                <a:spcPts val="1400"/>
              </a:spcBef>
            </a:pPr>
            <a:r>
              <a:rPr lang="en-US" sz="2200" dirty="0">
                <a:solidFill>
                  <a:schemeClr val="accent3">
                    <a:lumMod val="25000"/>
                  </a:schemeClr>
                </a:solidFill>
                <a:latin typeface="Abadi" panose="020B0604020104020204" pitchFamily="34" charset="0"/>
              </a:rPr>
              <a:t>The “FT” in Falcon 9 stands for Full Thrust, which refers to the upgraded version of the Falcon 9 rocket developed by SpaceX. The Full Thrust version, also known as Falcon 9 v1.2, introduced several improvements over its predecessors, including increased thrust, enhanced performance, and the capability for both stages of the rocket to be reusable.</a:t>
            </a:r>
          </a:p>
          <a:p>
            <a:pPr>
              <a:lnSpc>
                <a:spcPct val="100000"/>
              </a:lnSpc>
              <a:spcBef>
                <a:spcPts val="1400"/>
              </a:spcBef>
            </a:pPr>
            <a:r>
              <a:rPr lang="en-US" sz="2200" dirty="0">
                <a:solidFill>
                  <a:schemeClr val="accent3">
                    <a:lumMod val="25000"/>
                  </a:schemeClr>
                </a:solidFill>
                <a:latin typeface="Abadi" panose="020B0604020104020204" pitchFamily="34" charset="0"/>
              </a:rPr>
              <a:t>Our data ranged from June 2010 to November 2020. Now we know that in 2023 SpaceX was very successful: They performed 91 launches of Falcon 9 with only 4 utilizing new boosters and successfully recovered the booster on all flights.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6240789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55</a:t>
            </a:fld>
            <a:endParaRPr lang="en-US" dirty="0"/>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2" name="Picture 1">
            <a:extLst>
              <a:ext uri="{FF2B5EF4-FFF2-40B4-BE49-F238E27FC236}">
                <a16:creationId xmlns:a16="http://schemas.microsoft.com/office/drawing/2014/main" id="{EE1B8CAC-97C2-21F6-A436-BB80518AC230}"/>
              </a:ext>
            </a:extLst>
          </p:cNvPr>
          <p:cNvPicPr>
            <a:picLocks noChangeAspect="1"/>
          </p:cNvPicPr>
          <p:nvPr/>
        </p:nvPicPr>
        <p:blipFill>
          <a:blip r:embed="rId4"/>
          <a:stretch>
            <a:fillRect/>
          </a:stretch>
        </p:blipFill>
        <p:spPr>
          <a:xfrm>
            <a:off x="1003617" y="1640205"/>
            <a:ext cx="5860415" cy="4263390"/>
          </a:xfrm>
          <a:prstGeom prst="rect">
            <a:avLst/>
          </a:prstGeom>
        </p:spPr>
      </p:pic>
      <p:sp>
        <p:nvSpPr>
          <p:cNvPr id="3" name="TextBox 2">
            <a:extLst>
              <a:ext uri="{FF2B5EF4-FFF2-40B4-BE49-F238E27FC236}">
                <a16:creationId xmlns:a16="http://schemas.microsoft.com/office/drawing/2014/main" id="{7F97705F-30B7-6A8A-3518-553B3B801530}"/>
              </a:ext>
            </a:extLst>
          </p:cNvPr>
          <p:cNvSpPr txBox="1"/>
          <p:nvPr/>
        </p:nvSpPr>
        <p:spPr>
          <a:xfrm>
            <a:off x="6864032" y="5128438"/>
            <a:ext cx="3979936" cy="830997"/>
          </a:xfrm>
          <a:prstGeom prst="rect">
            <a:avLst/>
          </a:prstGeom>
          <a:noFill/>
        </p:spPr>
        <p:txBody>
          <a:bodyPr wrap="square" rtlCol="0">
            <a:spAutoFit/>
          </a:bodyPr>
          <a:lstStyle/>
          <a:p>
            <a:r>
              <a:rPr lang="en-US" sz="1600" dirty="0">
                <a:latin typeface="Abadi" panose="020B0604020104020204" pitchFamily="34" charset="0"/>
              </a:rPr>
              <a:t>A New Trick May Help SpaceX Launch Bigger Payloads, Save More Rockets (businessinsider.com)</a:t>
            </a:r>
          </a:p>
        </p:txBody>
      </p:sp>
      <p:pic>
        <p:nvPicPr>
          <p:cNvPr id="5" name="Picture 4" descr="A large platform with a white x on it&#10;&#10;Description automatically generated">
            <a:extLst>
              <a:ext uri="{FF2B5EF4-FFF2-40B4-BE49-F238E27FC236}">
                <a16:creationId xmlns:a16="http://schemas.microsoft.com/office/drawing/2014/main" id="{4BCEF4E4-307C-2285-684E-8349465CD880}"/>
              </a:ext>
            </a:extLst>
          </p:cNvPr>
          <p:cNvPicPr>
            <a:picLocks noChangeAspect="1"/>
          </p:cNvPicPr>
          <p:nvPr/>
        </p:nvPicPr>
        <p:blipFill>
          <a:blip r:embed="rId5"/>
          <a:stretch>
            <a:fillRect/>
          </a:stretch>
        </p:blipFill>
        <p:spPr>
          <a:xfrm>
            <a:off x="7563138" y="1640205"/>
            <a:ext cx="3504912" cy="1939699"/>
          </a:xfrm>
          <a:prstGeom prst="rect">
            <a:avLst/>
          </a:prstGeom>
        </p:spPr>
      </p:pic>
      <p:sp>
        <p:nvSpPr>
          <p:cNvPr id="7" name="TextBox 6">
            <a:extLst>
              <a:ext uri="{FF2B5EF4-FFF2-40B4-BE49-F238E27FC236}">
                <a16:creationId xmlns:a16="http://schemas.microsoft.com/office/drawing/2014/main" id="{8DF2EBB2-1694-BA48-51C3-EC8FE07AB595}"/>
              </a:ext>
            </a:extLst>
          </p:cNvPr>
          <p:cNvSpPr txBox="1"/>
          <p:nvPr/>
        </p:nvSpPr>
        <p:spPr>
          <a:xfrm>
            <a:off x="7502971" y="3579367"/>
            <a:ext cx="3625245" cy="338554"/>
          </a:xfrm>
          <a:prstGeom prst="rect">
            <a:avLst/>
          </a:prstGeom>
          <a:noFill/>
        </p:spPr>
        <p:txBody>
          <a:bodyPr wrap="square" rtlCol="0">
            <a:spAutoFit/>
          </a:bodyPr>
          <a:lstStyle/>
          <a:p>
            <a:r>
              <a:rPr lang="en-US" sz="1600" dirty="0">
                <a:latin typeface="Abadi" panose="020B0604020104020204" pitchFamily="34" charset="0"/>
              </a:rPr>
              <a:t>Landing Pad in Ocean.</a:t>
            </a:r>
          </a:p>
        </p:txBody>
      </p:sp>
      <p:sp>
        <p:nvSpPr>
          <p:cNvPr id="8" name="TextBox 7">
            <a:extLst>
              <a:ext uri="{FF2B5EF4-FFF2-40B4-BE49-F238E27FC236}">
                <a16:creationId xmlns:a16="http://schemas.microsoft.com/office/drawing/2014/main" id="{80F253BD-CD88-6A2C-14B0-D8F4029BDCDB}"/>
              </a:ext>
            </a:extLst>
          </p:cNvPr>
          <p:cNvSpPr txBox="1"/>
          <p:nvPr/>
        </p:nvSpPr>
        <p:spPr>
          <a:xfrm>
            <a:off x="904875" y="5909368"/>
            <a:ext cx="5749607" cy="584775"/>
          </a:xfrm>
          <a:prstGeom prst="rect">
            <a:avLst/>
          </a:prstGeom>
          <a:noFill/>
        </p:spPr>
        <p:txBody>
          <a:bodyPr wrap="square" rtlCol="0">
            <a:spAutoFit/>
          </a:bodyPr>
          <a:lstStyle/>
          <a:p>
            <a:r>
              <a:rPr lang="en-US" sz="1600" dirty="0">
                <a:latin typeface="Abadi" panose="020B0604020104020204" pitchFamily="34" charset="0"/>
              </a:rPr>
              <a:t>Note: The second stage, powered by a single Merlin Vacuum Engine, delivers Falcon 9’s payload to the desired orbit. </a:t>
            </a:r>
          </a:p>
        </p:txBody>
      </p:sp>
    </p:spTree>
    <p:extLst>
      <p:ext uri="{BB962C8B-B14F-4D97-AF65-F5344CB8AC3E}">
        <p14:creationId xmlns:p14="http://schemas.microsoft.com/office/powerpoint/2010/main" val="24687677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56</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716833"/>
            <a:ext cx="10515600" cy="416667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View of database before applying One Hot Encoder to categorical variables. </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Picture 2" descr="A screenshot of a computer&#10;&#10;Description automatically generated">
            <a:extLst>
              <a:ext uri="{FF2B5EF4-FFF2-40B4-BE49-F238E27FC236}">
                <a16:creationId xmlns:a16="http://schemas.microsoft.com/office/drawing/2014/main" id="{C0907B17-226E-D8FE-D1EC-1A0F55204F08}"/>
              </a:ext>
            </a:extLst>
          </p:cNvPr>
          <p:cNvPicPr>
            <a:picLocks noChangeAspect="1"/>
          </p:cNvPicPr>
          <p:nvPr/>
        </p:nvPicPr>
        <p:blipFill>
          <a:blip r:embed="rId4"/>
          <a:stretch>
            <a:fillRect/>
          </a:stretch>
        </p:blipFill>
        <p:spPr>
          <a:xfrm>
            <a:off x="449104" y="2514668"/>
            <a:ext cx="11157413" cy="2701143"/>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57</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67777"/>
            <a:ext cx="10515600" cy="51569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Variables in database after Hot Encoding, ready for the machine learning model. </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7" name="TextBox 6">
            <a:extLst>
              <a:ext uri="{FF2B5EF4-FFF2-40B4-BE49-F238E27FC236}">
                <a16:creationId xmlns:a16="http://schemas.microsoft.com/office/drawing/2014/main" id="{11B792C5-C443-9D97-3105-4AEDA052318C}"/>
              </a:ext>
            </a:extLst>
          </p:cNvPr>
          <p:cNvSpPr txBox="1"/>
          <p:nvPr/>
        </p:nvSpPr>
        <p:spPr>
          <a:xfrm>
            <a:off x="1088878" y="2047860"/>
            <a:ext cx="10333111" cy="4278094"/>
          </a:xfrm>
          <a:prstGeom prst="rect">
            <a:avLst/>
          </a:prstGeom>
          <a:noFill/>
        </p:spPr>
        <p:txBody>
          <a:bodyPr wrap="square" rtlCol="0">
            <a:spAutoFit/>
          </a:bodyPr>
          <a:lstStyle/>
          <a:p>
            <a:r>
              <a:rPr lang="en-US" sz="1600" dirty="0">
                <a:latin typeface="Abadi" panose="020B0604020104020204" pitchFamily="34" charset="0"/>
              </a:rPr>
              <a:t>'FlightNumber’, 'PayloadMass’, 'Flights’, 'Block’, 'ReusedCount’, </a:t>
            </a:r>
          </a:p>
          <a:p>
            <a:r>
              <a:rPr lang="en-US" sz="1600" dirty="0">
                <a:latin typeface="Abadi" panose="020B0604020104020204" pitchFamily="34" charset="0"/>
              </a:rPr>
              <a:t>‘Orbit_ES-L1', 'Orbit_GEO', 'Orbit_GTO', 'Orbit_HEO', 'Orbit_ISS’, 'Orbit_LEO’, </a:t>
            </a:r>
          </a:p>
          <a:p>
            <a:r>
              <a:rPr lang="en-US" sz="1600" dirty="0">
                <a:latin typeface="Abadi" panose="020B0604020104020204" pitchFamily="34" charset="0"/>
              </a:rPr>
              <a:t>'Orbit_MEO', 'Orbit_PO', 'Orbit_SO', 'Orbit_SSO’, 'Orbit_VLEO’, </a:t>
            </a:r>
          </a:p>
          <a:p>
            <a:r>
              <a:rPr lang="en-US" sz="1600" dirty="0">
                <a:latin typeface="Abadi" panose="020B0604020104020204" pitchFamily="34" charset="0"/>
              </a:rPr>
              <a:t>'LaunchSite_CCAFS SLC 40', 'LaunchSite_KSC LC 39A’, 'LaunchSite_VAFB SLC 4E’, </a:t>
            </a:r>
          </a:p>
          <a:p>
            <a:r>
              <a:rPr lang="en-US" sz="1600" dirty="0">
                <a:latin typeface="Abadi" panose="020B0604020104020204" pitchFamily="34" charset="0"/>
              </a:rPr>
              <a:t>'LandingPad_5e9e3032383ecb267a34e7c7’, 'LandingPad_5e9e3032383ecb554034e7c9’, </a:t>
            </a:r>
          </a:p>
          <a:p>
            <a:r>
              <a:rPr lang="en-US" sz="1600" dirty="0">
                <a:latin typeface="Abadi" panose="020B0604020104020204" pitchFamily="34" charset="0"/>
              </a:rPr>
              <a:t>'LandingPad_5e9e3032383ecb6bb234e7ca’, ’LandingPad_5e9e3032383ecb761634e7cb',</a:t>
            </a:r>
          </a:p>
          <a:p>
            <a:r>
              <a:rPr lang="en-US" sz="1600" dirty="0">
                <a:latin typeface="Abadi" panose="020B0604020104020204" pitchFamily="34" charset="0"/>
              </a:rPr>
              <a:t>'LandingPad_5e9e3033383ecbb9e534e7cc’, 'Serial_B0003', 'Serial_B0005’, 'Serial_B0007', 'Serial_B1003’, </a:t>
            </a:r>
          </a:p>
          <a:p>
            <a:r>
              <a:rPr lang="en-US" sz="1600" dirty="0">
                <a:latin typeface="Abadi" panose="020B0604020104020204" pitchFamily="34" charset="0"/>
              </a:rPr>
              <a:t>'Serial_B1004', 'Serial_B1005’, 'Serial_B1006', 'Serial_B1007’, 'Serial_B1008', 'Serial_B1010’, 'Serial_B1011', 'Serial_B1012’, 'Serial_B1013', 'Serial_B1015’, 'Serial_B1016', 'Serial_B1017’, 'Serial_B1018', 'Serial_B1019’, 'Serial_B1020', 'Serial_B1021’, 'Serial_B1022', 'Serial_B1023’, 'Serial_B1025', 'Serial_B1026’, 'Serial_B1028', 'Serial_B1029’, 'Serial_B1030', 'Serial_B1031’, 'Serial_B1032', 'Serial_B1034’, 'Serial_B1035', 'Serial_B1036’, </a:t>
            </a:r>
          </a:p>
          <a:p>
            <a:r>
              <a:rPr lang="en-US" sz="1600" dirty="0">
                <a:latin typeface="Abadi" panose="020B0604020104020204" pitchFamily="34" charset="0"/>
              </a:rPr>
              <a:t>'Serial_B1037', 'Serial_B1038’, 'Serial_B1039', 'Serial_B1040’, 'Serial_B1041', 'Serial_B1042’, 'Serial_B1043', 'Serial_B1044’, 'Serial_B1045', 'Serial_B1046’, 'Serial_B1047', 'Serial_B1048’, 'Serial_B1049', 'Serial_B1050’, 'Serial_B1051', 'Serial_B1054’, 'Serial_B1056', 'Serial_B1058’, 'Serial_B1059', 'Serial_B1060’, 'Serial_B1062’,</a:t>
            </a:r>
          </a:p>
          <a:p>
            <a:r>
              <a:rPr lang="en-US" sz="1600" dirty="0">
                <a:latin typeface="Abadi" panose="020B0604020104020204" pitchFamily="34" charset="0"/>
              </a:rPr>
              <a:t>'Reused_False’, 'Reused_True’, </a:t>
            </a:r>
          </a:p>
          <a:p>
            <a:r>
              <a:rPr lang="en-US" sz="1600" dirty="0">
                <a:latin typeface="Abadi" panose="020B0604020104020204" pitchFamily="34" charset="0"/>
              </a:rPr>
              <a:t>'GridFins_False', 'GridFins_True’, </a:t>
            </a:r>
          </a:p>
          <a:p>
            <a:r>
              <a:rPr lang="en-US" sz="1600" dirty="0">
                <a:latin typeface="Abadi" panose="020B0604020104020204" pitchFamily="34" charset="0"/>
              </a:rPr>
              <a:t>'Legs_False', 'Legs_True'</a:t>
            </a:r>
          </a:p>
        </p:txBody>
      </p:sp>
    </p:spTree>
    <p:extLst>
      <p:ext uri="{BB962C8B-B14F-4D97-AF65-F5344CB8AC3E}">
        <p14:creationId xmlns:p14="http://schemas.microsoft.com/office/powerpoint/2010/main" val="13996570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046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2200"/>
              </a:lnSpc>
              <a:spcBef>
                <a:spcPts val="1400"/>
              </a:spcBef>
              <a:buNone/>
            </a:pPr>
            <a:r>
              <a:rPr lang="en-US" sz="8800" dirty="0">
                <a:solidFill>
                  <a:srgbClr val="0B49CB"/>
                </a:solidFill>
                <a:latin typeface="Abadi"/>
              </a:rPr>
              <a:t>Executive Summary</a:t>
            </a:r>
          </a:p>
          <a:p>
            <a:pPr>
              <a:lnSpc>
                <a:spcPts val="2200"/>
              </a:lnSpc>
              <a:spcBef>
                <a:spcPts val="1400"/>
              </a:spcBef>
            </a:pPr>
            <a:r>
              <a:rPr lang="en-US" sz="8800" dirty="0">
                <a:solidFill>
                  <a:schemeClr val="accent3">
                    <a:lumMod val="25000"/>
                  </a:schemeClr>
                </a:solidFill>
                <a:latin typeface="Abadi"/>
              </a:rPr>
              <a:t>Data collection methodology:</a:t>
            </a:r>
          </a:p>
          <a:p>
            <a:pPr lvl="1">
              <a:lnSpc>
                <a:spcPts val="2200"/>
              </a:lnSpc>
              <a:spcBef>
                <a:spcPts val="1400"/>
              </a:spcBef>
            </a:pPr>
            <a:r>
              <a:rPr lang="en-US" sz="7600" dirty="0">
                <a:solidFill>
                  <a:schemeClr val="bg2">
                    <a:lumMod val="50000"/>
                  </a:schemeClr>
                </a:solidFill>
                <a:latin typeface="Abadi"/>
              </a:rPr>
              <a:t>The SpaceX launch data was collected from The SpaceX REST API and by scraping the Wikipedia page: “List of Falcon 9 and Falcon Heavy launches”. </a:t>
            </a:r>
          </a:p>
          <a:p>
            <a:pPr>
              <a:lnSpc>
                <a:spcPts val="2200"/>
              </a:lnSpc>
              <a:spcBef>
                <a:spcPts val="1400"/>
              </a:spcBef>
            </a:pPr>
            <a:r>
              <a:rPr lang="en-US" sz="8800" dirty="0">
                <a:solidFill>
                  <a:schemeClr val="accent3">
                    <a:lumMod val="25000"/>
                  </a:schemeClr>
                </a:solidFill>
                <a:latin typeface="Abadi"/>
              </a:rPr>
              <a:t>Perform data wrangling:</a:t>
            </a:r>
          </a:p>
          <a:p>
            <a:pPr lvl="1">
              <a:lnSpc>
                <a:spcPts val="2200"/>
              </a:lnSpc>
              <a:spcBef>
                <a:spcPts val="1400"/>
              </a:spcBef>
            </a:pPr>
            <a:r>
              <a:rPr lang="en-US" sz="7600" dirty="0">
                <a:solidFill>
                  <a:schemeClr val="bg2">
                    <a:lumMod val="50000"/>
                  </a:schemeClr>
                </a:solidFill>
                <a:latin typeface="Abadi"/>
              </a:rPr>
              <a:t>Data wrangling included data cleansing (for missing values) and preliminary exploration to gain a better understanding of the data.</a:t>
            </a:r>
          </a:p>
          <a:p>
            <a:pPr>
              <a:lnSpc>
                <a:spcPts val="2200"/>
              </a:lnSpc>
              <a:spcBef>
                <a:spcPts val="1400"/>
              </a:spcBef>
            </a:pPr>
            <a:r>
              <a:rPr lang="en-US" sz="8800" dirty="0">
                <a:solidFill>
                  <a:schemeClr val="accent3">
                    <a:lumMod val="25000"/>
                  </a:schemeClr>
                </a:solidFill>
                <a:latin typeface="Abadi"/>
              </a:rPr>
              <a:t>Perform exploratory data analysis (EDA) using visualization and SQL.</a:t>
            </a:r>
          </a:p>
          <a:p>
            <a:pPr>
              <a:lnSpc>
                <a:spcPts val="2200"/>
              </a:lnSpc>
              <a:spcBef>
                <a:spcPts val="1400"/>
              </a:spcBef>
            </a:pPr>
            <a:r>
              <a:rPr lang="en-US" sz="8800" dirty="0">
                <a:solidFill>
                  <a:schemeClr val="accent3">
                    <a:lumMod val="25000"/>
                  </a:schemeClr>
                </a:solidFill>
                <a:latin typeface="Abadi"/>
              </a:rPr>
              <a:t>Perform interactive visual analytics using Folium and Plotly Dash.</a:t>
            </a:r>
          </a:p>
          <a:p>
            <a:pPr>
              <a:lnSpc>
                <a:spcPts val="2200"/>
              </a:lnSpc>
              <a:spcBef>
                <a:spcPts val="1400"/>
              </a:spcBef>
            </a:pPr>
            <a:r>
              <a:rPr lang="en-US" sz="8800" dirty="0">
                <a:solidFill>
                  <a:schemeClr val="accent3">
                    <a:lumMod val="25000"/>
                  </a:schemeClr>
                </a:solidFill>
                <a:latin typeface="Abadi"/>
              </a:rPr>
              <a:t>Perform predictive analysis using classification models.</a:t>
            </a:r>
          </a:p>
          <a:p>
            <a:pPr lvl="1">
              <a:lnSpc>
                <a:spcPts val="2200"/>
              </a:lnSpc>
              <a:spcBef>
                <a:spcPts val="1400"/>
              </a:spcBef>
            </a:pPr>
            <a:r>
              <a:rPr lang="en-US" sz="7600" dirty="0">
                <a:solidFill>
                  <a:schemeClr val="bg2">
                    <a:lumMod val="50000"/>
                  </a:schemeClr>
                </a:solidFill>
                <a:latin typeface="Abadi"/>
              </a:rPr>
              <a:t>Four classification models were built to predict if the first stage of the Falcon 9 would land successfully. Trained the data using Grid Search. Identified the model with the best classification accuracy.</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56517"/>
            <a:ext cx="10515600" cy="478409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SpaceX launch data was gathered from two sources:</a:t>
            </a:r>
          </a:p>
          <a:p>
            <a:pPr>
              <a:lnSpc>
                <a:spcPct val="100000"/>
              </a:lnSpc>
              <a:spcBef>
                <a:spcPts val="1400"/>
              </a:spcBef>
            </a:pPr>
            <a:endParaRPr lang="en-US" sz="600" dirty="0">
              <a:solidFill>
                <a:schemeClr val="accent3">
                  <a:lumMod val="25000"/>
                </a:schemeClr>
              </a:solidFill>
              <a:latin typeface="Abadi" panose="020B0604020104020204" pitchFamily="34" charset="0"/>
            </a:endParaRPr>
          </a:p>
          <a:p>
            <a:pPr lvl="1">
              <a:lnSpc>
                <a:spcPct val="100000"/>
              </a:lnSpc>
              <a:spcBef>
                <a:spcPts val="1400"/>
              </a:spcBef>
              <a:buFont typeface="Courier New" panose="02070309020205020404" pitchFamily="49" charset="0"/>
              <a:buChar char="o"/>
            </a:pPr>
            <a:r>
              <a:rPr lang="en-US" sz="2200" dirty="0">
                <a:solidFill>
                  <a:schemeClr val="accent3">
                    <a:lumMod val="25000"/>
                  </a:schemeClr>
                </a:solidFill>
                <a:latin typeface="Abadi" panose="020B0604020104020204" pitchFamily="34" charset="0"/>
              </a:rPr>
              <a:t>The SpaceX REST API. </a:t>
            </a:r>
          </a:p>
          <a:p>
            <a:pPr lvl="2">
              <a:lnSpc>
                <a:spcPct val="100000"/>
              </a:lnSpc>
              <a:spcBef>
                <a:spcPts val="1400"/>
              </a:spcBef>
              <a:buFont typeface="Wingdings" panose="05000000000000000000" pitchFamily="2" charset="2"/>
              <a:buChar char="§"/>
            </a:pPr>
            <a:r>
              <a:rPr lang="en-US" sz="2200" dirty="0">
                <a:solidFill>
                  <a:schemeClr val="accent3">
                    <a:lumMod val="25000"/>
                  </a:schemeClr>
                </a:solidFill>
                <a:latin typeface="Abadi" panose="020B0604020104020204" pitchFamily="34" charset="0"/>
              </a:rPr>
              <a:t>We used the Python requests library to perform a get request. This request obtained the data from the API in the form of a JSON. We converted the JSON data to a Pandas dataframe to see it as a flat table. </a:t>
            </a:r>
          </a:p>
          <a:p>
            <a:pPr lvl="2">
              <a:lnSpc>
                <a:spcPct val="100000"/>
              </a:lnSpc>
              <a:spcBef>
                <a:spcPts val="1400"/>
              </a:spcBef>
              <a:buFont typeface="Wingdings" panose="05000000000000000000" pitchFamily="2" charset="2"/>
              <a:buChar char="§"/>
            </a:pPr>
            <a:endParaRPr lang="en-US" sz="600" dirty="0">
              <a:solidFill>
                <a:schemeClr val="accent3">
                  <a:lumMod val="25000"/>
                </a:schemeClr>
              </a:solidFill>
              <a:latin typeface="Abadi" panose="020B0604020104020204" pitchFamily="34" charset="0"/>
            </a:endParaRPr>
          </a:p>
          <a:p>
            <a:pPr lvl="1">
              <a:lnSpc>
                <a:spcPct val="100000"/>
              </a:lnSpc>
              <a:spcBef>
                <a:spcPts val="1400"/>
              </a:spcBef>
              <a:buFont typeface="Courier New" panose="02070309020205020404" pitchFamily="49" charset="0"/>
              <a:buChar char="o"/>
            </a:pPr>
            <a:r>
              <a:rPr lang="en-US" sz="2200" dirty="0">
                <a:solidFill>
                  <a:schemeClr val="accent3">
                    <a:lumMod val="25000"/>
                  </a:schemeClr>
                </a:solidFill>
                <a:latin typeface="Abadi" panose="020B0604020104020204" pitchFamily="34" charset="0"/>
              </a:rPr>
              <a:t>The Wikipedia page: “List of Falcon 9 and Falcon Heavy launches”. </a:t>
            </a:r>
          </a:p>
          <a:p>
            <a:pPr lvl="2">
              <a:lnSpc>
                <a:spcPct val="100000"/>
              </a:lnSpc>
              <a:spcBef>
                <a:spcPts val="1400"/>
              </a:spcBef>
              <a:buFont typeface="Wingdings" panose="05000000000000000000" pitchFamily="2" charset="2"/>
              <a:buChar char="§"/>
            </a:pPr>
            <a:r>
              <a:rPr lang="en-US" sz="2200" dirty="0">
                <a:solidFill>
                  <a:schemeClr val="accent3">
                    <a:lumMod val="25000"/>
                  </a:schemeClr>
                </a:solidFill>
                <a:latin typeface="Abadi" panose="020B0604020104020204" pitchFamily="34" charset="0"/>
              </a:rPr>
              <a:t>We used the Python BeautifulSoup package to web scrape HTML tables containing Falcon 9 launch records. Then we parsed the data and convert it into a Pandas dataframe.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54120" y="533273"/>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10" name="Rectangle 9">
            <a:extLst>
              <a:ext uri="{FF2B5EF4-FFF2-40B4-BE49-F238E27FC236}">
                <a16:creationId xmlns:a16="http://schemas.microsoft.com/office/drawing/2014/main" id="{A63C6EBB-7208-13CA-99AC-A38C96CD2829}"/>
              </a:ext>
            </a:extLst>
          </p:cNvPr>
          <p:cNvSpPr/>
          <p:nvPr/>
        </p:nvSpPr>
        <p:spPr>
          <a:xfrm>
            <a:off x="820738" y="1476571"/>
            <a:ext cx="4700389" cy="3512427"/>
          </a:xfrm>
          <a:prstGeom prst="rect">
            <a:avLst/>
          </a:prstGeom>
          <a:solidFill>
            <a:schemeClr val="accent1"/>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algn="ctr">
              <a:spcBef>
                <a:spcPts val="600"/>
              </a:spcBef>
            </a:pPr>
            <a:endParaRPr lang="en-US" sz="1600" dirty="0">
              <a:solidFill>
                <a:schemeClr val="accent3">
                  <a:lumMod val="25000"/>
                </a:schemeClr>
              </a:solidFill>
              <a:latin typeface="Abadi"/>
            </a:endParaRPr>
          </a:p>
          <a:p>
            <a:pPr marL="0" marR="0" algn="ctr">
              <a:spcBef>
                <a:spcPts val="600"/>
              </a:spcBef>
            </a:pPr>
            <a:endParaRPr lang="en-US" sz="1600" dirty="0">
              <a:solidFill>
                <a:schemeClr val="accent3">
                  <a:lumMod val="25000"/>
                </a:schemeClr>
              </a:solidFill>
              <a:latin typeface="Abadi"/>
            </a:endParaRPr>
          </a:p>
          <a:p>
            <a:pPr marL="0" marR="0" algn="ctr">
              <a:spcBef>
                <a:spcPts val="600"/>
              </a:spcBef>
            </a:pPr>
            <a:r>
              <a:rPr lang="en-US" sz="2400" dirty="0">
                <a:solidFill>
                  <a:schemeClr val="bg1"/>
                </a:solidFill>
                <a:cs typeface="Arial" panose="020B0604020202020204" pitchFamily="34" charset="0"/>
              </a:rPr>
              <a:t>SpaceX REST API</a:t>
            </a:r>
          </a:p>
          <a:p>
            <a:pPr marL="0" marR="0" algn="ctr">
              <a:spcBef>
                <a:spcPts val="600"/>
              </a:spcBef>
            </a:pPr>
            <a:r>
              <a:rPr lang="en-US" sz="2000" kern="100" dirty="0">
                <a:ln w="0"/>
                <a:solidFill>
                  <a:schemeClr val="bg1"/>
                </a:solidFill>
                <a:ea typeface="Aptos" panose="020B0004020202020204" pitchFamily="34" charset="0"/>
                <a:cs typeface="Arial" panose="020B0604020202020204" pitchFamily="34" charset="0"/>
              </a:rPr>
              <a:t>Endpoints (URLs)</a:t>
            </a:r>
            <a:r>
              <a:rPr lang="en-US" sz="2000" kern="100" dirty="0">
                <a:ln w="0"/>
                <a:solidFill>
                  <a:schemeClr val="bg1"/>
                </a:solidFill>
                <a:effectLst>
                  <a:outerShdw blurRad="38100" dist="19050" dir="2700000" algn="tl" rotWithShape="0">
                    <a:schemeClr val="dk1">
                      <a:alpha val="40000"/>
                    </a:schemeClr>
                  </a:outerShdw>
                </a:effectLst>
                <a:ea typeface="Aptos" panose="020B0004020202020204" pitchFamily="34" charset="0"/>
                <a:cs typeface="Arial" panose="020B0604020202020204" pitchFamily="34" charset="0"/>
              </a:rPr>
              <a:t>:</a:t>
            </a:r>
          </a:p>
          <a:p>
            <a:pPr marL="0" marR="0" algn="ctr">
              <a:lnSpc>
                <a:spcPts val="800"/>
              </a:lnSpc>
              <a:spcBef>
                <a:spcPts val="600"/>
              </a:spcBef>
            </a:pPr>
            <a:endParaRPr lang="en-US" sz="2000" kern="100" dirty="0">
              <a:ln w="0"/>
              <a:solidFill>
                <a:schemeClr val="tx1"/>
              </a:solidFill>
              <a:effectLst>
                <a:outerShdw blurRad="38100" dist="19050" dir="2700000" algn="tl" rotWithShape="0">
                  <a:schemeClr val="dk1">
                    <a:alpha val="40000"/>
                  </a:schemeClr>
                </a:outerShdw>
              </a:effectLst>
              <a:ea typeface="Aptos" panose="020B0004020202020204" pitchFamily="34" charset="0"/>
              <a:cs typeface="Arial" panose="020B0604020202020204" pitchFamily="34" charset="0"/>
            </a:endParaRPr>
          </a:p>
          <a:p>
            <a:pPr marR="0" algn="ctr">
              <a:spcBef>
                <a:spcPts val="600"/>
              </a:spcBef>
            </a:pPr>
            <a:r>
              <a:rPr lang="en-US" sz="1600" kern="100" dirty="0">
                <a:ln w="0"/>
                <a:solidFill>
                  <a:schemeClr val="bg1"/>
                </a:solidFill>
                <a:cs typeface="Arial" panose="020B0604020202020204" pitchFamily="34" charset="0"/>
                <a:hlinkClick r:id="rId4">
                  <a:extLst>
                    <a:ext uri="{A12FA001-AC4F-418D-AE19-62706E023703}">
                      <ahyp:hlinkClr xmlns:ahyp="http://schemas.microsoft.com/office/drawing/2018/hyperlinkcolor" val="tx"/>
                    </a:ext>
                  </a:extLst>
                </a:hlinkClick>
              </a:rPr>
              <a:t>https://api.spacexdata.com/v4/launches/past</a:t>
            </a:r>
            <a:endParaRPr lang="en-US" sz="1600" kern="100" dirty="0">
              <a:ln w="0"/>
              <a:solidFill>
                <a:schemeClr val="bg1"/>
              </a:solidFill>
              <a:cs typeface="Arial" panose="020B0604020202020204" pitchFamily="34" charset="0"/>
            </a:endParaRPr>
          </a:p>
          <a:p>
            <a:pPr algn="ctr">
              <a:spcBef>
                <a:spcPts val="600"/>
              </a:spcBef>
            </a:pPr>
            <a:r>
              <a:rPr lang="en-US" sz="1600" kern="100" dirty="0">
                <a:ln w="0"/>
                <a:solidFill>
                  <a:schemeClr val="bg1"/>
                </a:solidFill>
                <a:ea typeface="Aptos" panose="020B00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https://api.spacexdata.com/v4/rockets</a:t>
            </a:r>
            <a:endParaRPr lang="en-US" sz="1600" kern="100" dirty="0">
              <a:ln w="0"/>
              <a:solidFill>
                <a:schemeClr val="bg1"/>
              </a:solidFill>
              <a:ea typeface="Aptos" panose="020B0004020202020204" pitchFamily="34" charset="0"/>
              <a:cs typeface="Arial" panose="020B0604020202020204" pitchFamily="34" charset="0"/>
            </a:endParaRPr>
          </a:p>
          <a:p>
            <a:pPr algn="ctr">
              <a:spcBef>
                <a:spcPts val="600"/>
              </a:spcBef>
            </a:pPr>
            <a:r>
              <a:rPr lang="en-US" sz="1600" kern="100" dirty="0">
                <a:ln w="0"/>
                <a:solidFill>
                  <a:schemeClr val="bg1"/>
                </a:solidFill>
                <a:ea typeface="Aptos" panose="020B00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https://api.spacexdata.com/v4/launchpads</a:t>
            </a:r>
            <a:endParaRPr lang="en-US" sz="1600" kern="100" dirty="0">
              <a:ln w="0"/>
              <a:solidFill>
                <a:schemeClr val="bg1"/>
              </a:solidFill>
              <a:ea typeface="Aptos" panose="020B0004020202020204" pitchFamily="34" charset="0"/>
              <a:cs typeface="Arial" panose="020B0604020202020204" pitchFamily="34" charset="0"/>
            </a:endParaRPr>
          </a:p>
          <a:p>
            <a:pPr algn="ctr">
              <a:spcBef>
                <a:spcPts val="600"/>
              </a:spcBef>
            </a:pPr>
            <a:r>
              <a:rPr lang="en-US" sz="1600" kern="100" dirty="0">
                <a:ln w="0"/>
                <a:solidFill>
                  <a:schemeClr val="bg1"/>
                </a:solidFill>
                <a:ea typeface="Aptos" panose="020B00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https://api.spacexdata.com/v4/payloads</a:t>
            </a:r>
            <a:endParaRPr lang="en-US" sz="1600" kern="100" dirty="0">
              <a:ln w="0"/>
              <a:solidFill>
                <a:schemeClr val="bg1"/>
              </a:solidFill>
              <a:ea typeface="Aptos" panose="020B0004020202020204" pitchFamily="34" charset="0"/>
              <a:cs typeface="Arial" panose="020B0604020202020204" pitchFamily="34" charset="0"/>
            </a:endParaRPr>
          </a:p>
          <a:p>
            <a:pPr algn="ctr">
              <a:spcBef>
                <a:spcPts val="600"/>
              </a:spcBef>
            </a:pPr>
            <a:r>
              <a:rPr lang="en-US" sz="1600" kern="100" dirty="0">
                <a:ln w="0"/>
                <a:solidFill>
                  <a:schemeClr val="bg1"/>
                </a:solidFill>
                <a:ea typeface="Aptos" panose="020B00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https://api.spacexdata.com/v4/cores</a:t>
            </a:r>
            <a:endParaRPr lang="en-US" sz="1600" kern="100" dirty="0">
              <a:ln w="0"/>
              <a:solidFill>
                <a:schemeClr val="bg1"/>
              </a:solidFill>
              <a:ea typeface="Aptos" panose="020B0004020202020204" pitchFamily="34" charset="0"/>
              <a:cs typeface="Arial" panose="020B0604020202020204" pitchFamily="34" charset="0"/>
            </a:endParaRPr>
          </a:p>
          <a:p>
            <a:pPr algn="ctr">
              <a:spcBef>
                <a:spcPts val="600"/>
              </a:spcBef>
            </a:pPr>
            <a:endParaRPr lang="en-US" sz="1600" kern="100" dirty="0">
              <a:ln w="0"/>
              <a:solidFill>
                <a:schemeClr val="bg1"/>
              </a:solidFill>
              <a:effectLst>
                <a:outerShdw blurRad="38100" dist="19050" dir="2700000" algn="tl" rotWithShape="0">
                  <a:schemeClr val="dk1">
                    <a:alpha val="40000"/>
                  </a:schemeClr>
                </a:outerShdw>
              </a:effectLst>
              <a:latin typeface="Aptos" panose="020B0004020202020204" pitchFamily="34" charset="0"/>
              <a:ea typeface="Aptos" panose="020B0004020202020204" pitchFamily="34" charset="0"/>
              <a:cs typeface="Times New Roman" panose="02020603050405020304" pitchFamily="18" charset="0"/>
            </a:endParaRPr>
          </a:p>
          <a:p>
            <a:pPr marL="0" marR="0" algn="ctr">
              <a:spcBef>
                <a:spcPts val="600"/>
              </a:spcBef>
            </a:pPr>
            <a:endParaRPr lang="en-US" sz="1600" kern="100" dirty="0">
              <a:ln w="0"/>
              <a:solidFill>
                <a:schemeClr val="tx1"/>
              </a:solidFill>
              <a:effectLst>
                <a:outerShdw blurRad="38100" dist="19050" dir="2700000" algn="tl" rotWithShape="0">
                  <a:schemeClr val="dk1">
                    <a:alpha val="40000"/>
                  </a:schemeClr>
                </a:outerShdw>
              </a:effectLst>
              <a:latin typeface="Aptos" panose="020B0004020202020204" pitchFamily="34" charset="0"/>
              <a:ea typeface="Aptos" panose="020B0004020202020204" pitchFamily="34" charset="0"/>
              <a:cs typeface="Times New Roman" panose="02020603050405020304" pitchFamily="18" charset="0"/>
            </a:endParaRPr>
          </a:p>
        </p:txBody>
      </p:sp>
      <p:sp>
        <p:nvSpPr>
          <p:cNvPr id="34" name="Rectangle 33">
            <a:extLst>
              <a:ext uri="{FF2B5EF4-FFF2-40B4-BE49-F238E27FC236}">
                <a16:creationId xmlns:a16="http://schemas.microsoft.com/office/drawing/2014/main" id="{BD299FA1-4E32-25A1-4AC9-9A020224C4E9}"/>
              </a:ext>
            </a:extLst>
          </p:cNvPr>
          <p:cNvSpPr/>
          <p:nvPr/>
        </p:nvSpPr>
        <p:spPr>
          <a:xfrm>
            <a:off x="6437648" y="1476571"/>
            <a:ext cx="4671794" cy="889643"/>
          </a:xfrm>
          <a:prstGeom prst="rect">
            <a:avLst/>
          </a:prstGeom>
          <a:solidFill>
            <a:schemeClr val="accent1"/>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chemeClr val="bg1"/>
                </a:solidFill>
                <a:cs typeface="Arial" panose="020B0604020202020204" pitchFamily="34" charset="0"/>
              </a:rPr>
              <a:t>Obtain data with a get request:</a:t>
            </a:r>
            <a:endParaRPr lang="en-US" sz="1600" dirty="0">
              <a:ln w="0"/>
              <a:solidFill>
                <a:schemeClr val="bg1"/>
              </a:solidFill>
              <a:effectLst>
                <a:outerShdw blurRad="38100" dist="19050" dir="2700000" algn="tl" rotWithShape="0">
                  <a:schemeClr val="dk1">
                    <a:alpha val="40000"/>
                  </a:schemeClr>
                </a:outerShdw>
              </a:effectLst>
              <a:cs typeface="Arial" panose="020B0604020202020204" pitchFamily="34" charset="0"/>
            </a:endParaRPr>
          </a:p>
          <a:p>
            <a:pPr algn="ctr"/>
            <a:r>
              <a:rPr lang="en-US" sz="1600" dirty="0">
                <a:ln w="0"/>
                <a:solidFill>
                  <a:schemeClr val="bg1"/>
                </a:solidFill>
                <a:cs typeface="Arial" panose="020B0604020202020204" pitchFamily="34" charset="0"/>
              </a:rPr>
              <a:t>response=request.get(URL) </a:t>
            </a:r>
          </a:p>
        </p:txBody>
      </p:sp>
      <p:sp>
        <p:nvSpPr>
          <p:cNvPr id="35" name="Rectangle 34">
            <a:extLst>
              <a:ext uri="{FF2B5EF4-FFF2-40B4-BE49-F238E27FC236}">
                <a16:creationId xmlns:a16="http://schemas.microsoft.com/office/drawing/2014/main" id="{65324020-0B5A-060C-981A-0DA3BE91456C}"/>
              </a:ext>
            </a:extLst>
          </p:cNvPr>
          <p:cNvSpPr/>
          <p:nvPr/>
        </p:nvSpPr>
        <p:spPr>
          <a:xfrm>
            <a:off x="6437648" y="2742317"/>
            <a:ext cx="4671794" cy="820891"/>
          </a:xfrm>
          <a:prstGeom prst="rect">
            <a:avLst/>
          </a:prstGeom>
          <a:solidFill>
            <a:schemeClr val="accent1"/>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600" dirty="0">
              <a:ln w="0"/>
              <a:solidFill>
                <a:schemeClr val="bg1"/>
              </a:solidFill>
              <a:effectLst>
                <a:outerShdw blurRad="38100" dist="19050" dir="2700000" algn="tl" rotWithShape="0">
                  <a:schemeClr val="dk1">
                    <a:alpha val="40000"/>
                  </a:schemeClr>
                </a:outerShdw>
              </a:effectLst>
            </a:endParaRPr>
          </a:p>
          <a:p>
            <a:pPr algn="ctr"/>
            <a:r>
              <a:rPr lang="en-US" sz="1600" dirty="0">
                <a:ln w="0"/>
                <a:solidFill>
                  <a:schemeClr val="bg1"/>
                </a:solidFill>
                <a:cs typeface="Arial" panose="020B0604020202020204" pitchFamily="34" charset="0"/>
              </a:rPr>
              <a:t>Successfully receive a .json response:</a:t>
            </a:r>
          </a:p>
          <a:p>
            <a:pPr algn="ctr"/>
            <a:r>
              <a:rPr lang="en-US" sz="1600" dirty="0">
                <a:ln w="0"/>
                <a:solidFill>
                  <a:schemeClr val="bg1"/>
                </a:solidFill>
                <a:cs typeface="Arial" panose="020B0604020202020204" pitchFamily="34" charset="0"/>
              </a:rPr>
              <a:t>response.status_code = 200  </a:t>
            </a:r>
          </a:p>
          <a:p>
            <a:pPr algn="ctr"/>
            <a:endParaRPr lang="en-US" sz="1600" dirty="0">
              <a:ln w="0"/>
              <a:solidFill>
                <a:schemeClr val="tx1"/>
              </a:solidFill>
              <a:effectLst>
                <a:outerShdw blurRad="38100" dist="19050" dir="2700000" algn="tl" rotWithShape="0">
                  <a:schemeClr val="dk1">
                    <a:alpha val="40000"/>
                  </a:schemeClr>
                </a:outerShdw>
              </a:effectLst>
            </a:endParaRPr>
          </a:p>
        </p:txBody>
      </p:sp>
      <p:sp>
        <p:nvSpPr>
          <p:cNvPr id="36" name="Rectangle 35">
            <a:extLst>
              <a:ext uri="{FF2B5EF4-FFF2-40B4-BE49-F238E27FC236}">
                <a16:creationId xmlns:a16="http://schemas.microsoft.com/office/drawing/2014/main" id="{5658F3EC-2D86-C589-2DAC-6D09DADBAA65}"/>
              </a:ext>
            </a:extLst>
          </p:cNvPr>
          <p:cNvSpPr/>
          <p:nvPr/>
        </p:nvSpPr>
        <p:spPr>
          <a:xfrm>
            <a:off x="6432394" y="5183996"/>
            <a:ext cx="4671794" cy="820891"/>
          </a:xfrm>
          <a:prstGeom prst="rect">
            <a:avLst/>
          </a:prstGeom>
          <a:solidFill>
            <a:schemeClr val="accent1"/>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lnSpc>
                <a:spcPct val="100000"/>
              </a:lnSpc>
              <a:spcBef>
                <a:spcPts val="1400"/>
              </a:spcBef>
            </a:pPr>
            <a:r>
              <a:rPr lang="en-US" sz="1600" dirty="0">
                <a:solidFill>
                  <a:schemeClr val="bg1"/>
                </a:solidFill>
                <a:cs typeface="Arial" panose="020B0604020202020204" pitchFamily="34" charset="0"/>
              </a:rPr>
              <a:t>Filter dataframe to only include Falcon 9 launches.</a:t>
            </a:r>
          </a:p>
        </p:txBody>
      </p:sp>
      <p:pic>
        <p:nvPicPr>
          <p:cNvPr id="40" name="Picture 39">
            <a:extLst>
              <a:ext uri="{FF2B5EF4-FFF2-40B4-BE49-F238E27FC236}">
                <a16:creationId xmlns:a16="http://schemas.microsoft.com/office/drawing/2014/main" id="{A1EE4B2F-1E40-0BD6-0A50-3D7765C95A28}"/>
              </a:ext>
            </a:extLst>
          </p:cNvPr>
          <p:cNvPicPr>
            <a:picLocks noChangeAspect="1"/>
          </p:cNvPicPr>
          <p:nvPr/>
        </p:nvPicPr>
        <p:blipFill>
          <a:blip r:embed="rId9"/>
          <a:stretch>
            <a:fillRect/>
          </a:stretch>
        </p:blipFill>
        <p:spPr>
          <a:xfrm>
            <a:off x="8317390" y="4572887"/>
            <a:ext cx="432854" cy="249958"/>
          </a:xfrm>
          <a:prstGeom prst="rect">
            <a:avLst/>
          </a:prstGeom>
        </p:spPr>
      </p:pic>
      <p:sp>
        <p:nvSpPr>
          <p:cNvPr id="2" name="Rectangle 1">
            <a:extLst>
              <a:ext uri="{FF2B5EF4-FFF2-40B4-BE49-F238E27FC236}">
                <a16:creationId xmlns:a16="http://schemas.microsoft.com/office/drawing/2014/main" id="{67A2ADDA-EC2B-8E8B-52B9-69CB777F2897}"/>
              </a:ext>
            </a:extLst>
          </p:cNvPr>
          <p:cNvSpPr/>
          <p:nvPr/>
        </p:nvSpPr>
        <p:spPr>
          <a:xfrm>
            <a:off x="6432393" y="3967706"/>
            <a:ext cx="4671794" cy="820892"/>
          </a:xfrm>
          <a:prstGeom prst="rect">
            <a:avLst/>
          </a:prstGeom>
          <a:solidFill>
            <a:schemeClr val="accent1"/>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600" dirty="0">
              <a:ln w="0"/>
              <a:solidFill>
                <a:schemeClr val="tx1"/>
              </a:solidFill>
              <a:effectLst>
                <a:outerShdw blurRad="38100" dist="19050" dir="2700000" algn="tl" rotWithShape="0">
                  <a:schemeClr val="dk1">
                    <a:alpha val="40000"/>
                  </a:schemeClr>
                </a:outerShdw>
              </a:effectLst>
            </a:endParaRPr>
          </a:p>
          <a:p>
            <a:pPr algn="ctr"/>
            <a:r>
              <a:rPr lang="en-US" sz="1600" dirty="0">
                <a:solidFill>
                  <a:schemeClr val="bg1"/>
                </a:solidFill>
                <a:cs typeface="Arial" panose="020B0604020202020204" pitchFamily="34" charset="0"/>
              </a:rPr>
              <a:t>Turn the content into a Pandas dataframe: </a:t>
            </a:r>
            <a:r>
              <a:rPr lang="en-US" sz="1600" dirty="0">
                <a:ln w="0"/>
                <a:solidFill>
                  <a:schemeClr val="bg1"/>
                </a:solidFill>
                <a:cs typeface="Arial" panose="020B0604020202020204" pitchFamily="34" charset="0"/>
              </a:rPr>
              <a:t>data=pd.json_normalize(response.json())</a:t>
            </a:r>
          </a:p>
          <a:p>
            <a:pPr algn="ctr"/>
            <a:endParaRPr lang="en-US" sz="1600" dirty="0">
              <a:ln w="0"/>
              <a:solidFill>
                <a:schemeClr val="tx1"/>
              </a:solidFill>
              <a:effectLst>
                <a:outerShdw blurRad="38100" dist="19050" dir="2700000" algn="tl" rotWithShape="0">
                  <a:schemeClr val="dk1">
                    <a:alpha val="40000"/>
                  </a:schemeClr>
                </a:outerShdw>
              </a:effectLst>
            </a:endParaRPr>
          </a:p>
        </p:txBody>
      </p:sp>
      <p:sp>
        <p:nvSpPr>
          <p:cNvPr id="11" name="TextBox 10">
            <a:extLst>
              <a:ext uri="{FF2B5EF4-FFF2-40B4-BE49-F238E27FC236}">
                <a16:creationId xmlns:a16="http://schemas.microsoft.com/office/drawing/2014/main" id="{9D7C55B8-696F-7E79-BF03-8419B603C2DF}"/>
              </a:ext>
            </a:extLst>
          </p:cNvPr>
          <p:cNvSpPr txBox="1"/>
          <p:nvPr/>
        </p:nvSpPr>
        <p:spPr>
          <a:xfrm>
            <a:off x="734028" y="5909637"/>
            <a:ext cx="10370159" cy="769441"/>
          </a:xfrm>
          <a:prstGeom prst="rect">
            <a:avLst/>
          </a:prstGeom>
          <a:noFill/>
        </p:spPr>
        <p:txBody>
          <a:bodyPr wrap="square" rtlCol="0">
            <a:spAutoFit/>
          </a:bodyPr>
          <a:lstStyle/>
          <a:p>
            <a:r>
              <a:rPr lang="en-US" sz="1600" dirty="0">
                <a:solidFill>
                  <a:schemeClr val="accent3">
                    <a:lumMod val="25000"/>
                  </a:schemeClr>
                </a:solidFill>
                <a:latin typeface="Abadi" panose="020B0604020104020204" pitchFamily="34" charset="0"/>
              </a:rPr>
              <a:t>Notebook GitHub URL:</a:t>
            </a:r>
          </a:p>
          <a:p>
            <a:r>
              <a:rPr lang="en-US" sz="1400" dirty="0">
                <a:solidFill>
                  <a:schemeClr val="accent3">
                    <a:lumMod val="25000"/>
                  </a:schemeClr>
                </a:solidFill>
                <a:latin typeface="Abadi" panose="020B0604020104020204" pitchFamily="34" charset="0"/>
                <a:hlinkClick r:id="rId10"/>
              </a:rPr>
              <a:t>https://github.com/elgels/IBM-Data-Science-Capstone/blob/b88c1a44dde3cdb7d0605a6bbff428eecd8d4f82/Collecting%20the%20Data%20API-api.ipynb</a:t>
            </a:r>
            <a:endParaRPr lang="en-US" sz="1400" dirty="0">
              <a:solidFill>
                <a:schemeClr val="accent3">
                  <a:lumMod val="25000"/>
                </a:schemeClr>
              </a:solidFill>
              <a:latin typeface="Abadi" panose="020B0604020104020204" pitchFamily="34" charset="0"/>
            </a:endParaRPr>
          </a:p>
        </p:txBody>
      </p:sp>
      <p:grpSp>
        <p:nvGrpSpPr>
          <p:cNvPr id="3" name="Group 2">
            <a:extLst>
              <a:ext uri="{FF2B5EF4-FFF2-40B4-BE49-F238E27FC236}">
                <a16:creationId xmlns:a16="http://schemas.microsoft.com/office/drawing/2014/main" id="{E0DF25A9-2AA5-DC36-EA8F-BA5E893B0CE2}"/>
              </a:ext>
            </a:extLst>
          </p:cNvPr>
          <p:cNvGrpSpPr/>
          <p:nvPr/>
        </p:nvGrpSpPr>
        <p:grpSpPr>
          <a:xfrm>
            <a:off x="5540176" y="1510147"/>
            <a:ext cx="897471" cy="820891"/>
            <a:chOff x="6335923" y="846467"/>
            <a:chExt cx="344129" cy="402566"/>
          </a:xfrm>
        </p:grpSpPr>
        <p:sp>
          <p:nvSpPr>
            <p:cNvPr id="5" name="Arrow: Right 4">
              <a:extLst>
                <a:ext uri="{FF2B5EF4-FFF2-40B4-BE49-F238E27FC236}">
                  <a16:creationId xmlns:a16="http://schemas.microsoft.com/office/drawing/2014/main" id="{B037C9FF-7E10-4AE7-DB7D-D83AD120DB82}"/>
                </a:ext>
              </a:extLst>
            </p:cNvPr>
            <p:cNvSpPr/>
            <p:nvPr/>
          </p:nvSpPr>
          <p:spPr>
            <a:xfrm>
              <a:off x="6335923" y="846467"/>
              <a:ext cx="344129" cy="402566"/>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dirty="0"/>
            </a:p>
          </p:txBody>
        </p:sp>
        <p:sp>
          <p:nvSpPr>
            <p:cNvPr id="7" name="Arrow: Right 4">
              <a:extLst>
                <a:ext uri="{FF2B5EF4-FFF2-40B4-BE49-F238E27FC236}">
                  <a16:creationId xmlns:a16="http://schemas.microsoft.com/office/drawing/2014/main" id="{6CB6E0DA-98A7-5500-CF2F-D0DDAD0D93FF}"/>
                </a:ext>
              </a:extLst>
            </p:cNvPr>
            <p:cNvSpPr txBox="1"/>
            <p:nvPr/>
          </p:nvSpPr>
          <p:spPr>
            <a:xfrm>
              <a:off x="6335923" y="926980"/>
              <a:ext cx="240890" cy="2415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p:txBody>
        </p:sp>
      </p:grpSp>
      <p:grpSp>
        <p:nvGrpSpPr>
          <p:cNvPr id="12" name="Group 11">
            <a:extLst>
              <a:ext uri="{FF2B5EF4-FFF2-40B4-BE49-F238E27FC236}">
                <a16:creationId xmlns:a16="http://schemas.microsoft.com/office/drawing/2014/main" id="{35316A4F-4DB6-A547-A7E3-C0D73C1D69F3}"/>
              </a:ext>
            </a:extLst>
          </p:cNvPr>
          <p:cNvGrpSpPr/>
          <p:nvPr/>
        </p:nvGrpSpPr>
        <p:grpSpPr>
          <a:xfrm rot="5400000">
            <a:off x="8542706" y="2343336"/>
            <a:ext cx="344129" cy="402566"/>
            <a:chOff x="4063369" y="846467"/>
            <a:chExt cx="344129" cy="402566"/>
          </a:xfrm>
        </p:grpSpPr>
        <p:sp>
          <p:nvSpPr>
            <p:cNvPr id="13" name="Arrow: Right 12">
              <a:extLst>
                <a:ext uri="{FF2B5EF4-FFF2-40B4-BE49-F238E27FC236}">
                  <a16:creationId xmlns:a16="http://schemas.microsoft.com/office/drawing/2014/main" id="{D0C62D9B-A582-473E-B6A3-87D5B71B4BA4}"/>
                </a:ext>
              </a:extLst>
            </p:cNvPr>
            <p:cNvSpPr/>
            <p:nvPr/>
          </p:nvSpPr>
          <p:spPr>
            <a:xfrm>
              <a:off x="4063369" y="846467"/>
              <a:ext cx="344129" cy="402566"/>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dirty="0"/>
            </a:p>
          </p:txBody>
        </p:sp>
        <p:sp>
          <p:nvSpPr>
            <p:cNvPr id="14" name="Arrow: Right 4">
              <a:extLst>
                <a:ext uri="{FF2B5EF4-FFF2-40B4-BE49-F238E27FC236}">
                  <a16:creationId xmlns:a16="http://schemas.microsoft.com/office/drawing/2014/main" id="{93AF58F0-65B4-DC15-20FB-081AF8D8AEBB}"/>
                </a:ext>
              </a:extLst>
            </p:cNvPr>
            <p:cNvSpPr txBox="1"/>
            <p:nvPr/>
          </p:nvSpPr>
          <p:spPr>
            <a:xfrm>
              <a:off x="4063369" y="926980"/>
              <a:ext cx="240890" cy="2415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p:txBody>
        </p:sp>
      </p:grpSp>
      <p:grpSp>
        <p:nvGrpSpPr>
          <p:cNvPr id="15" name="Group 14">
            <a:extLst>
              <a:ext uri="{FF2B5EF4-FFF2-40B4-BE49-F238E27FC236}">
                <a16:creationId xmlns:a16="http://schemas.microsoft.com/office/drawing/2014/main" id="{23E6DC9F-276F-125D-0B34-CF96F969E2A1}"/>
              </a:ext>
            </a:extLst>
          </p:cNvPr>
          <p:cNvGrpSpPr/>
          <p:nvPr/>
        </p:nvGrpSpPr>
        <p:grpSpPr>
          <a:xfrm rot="5400000">
            <a:off x="8542707" y="3551013"/>
            <a:ext cx="344129" cy="402566"/>
            <a:chOff x="4063369" y="846467"/>
            <a:chExt cx="344129" cy="402566"/>
          </a:xfrm>
        </p:grpSpPr>
        <p:sp>
          <p:nvSpPr>
            <p:cNvPr id="16" name="Arrow: Right 15">
              <a:extLst>
                <a:ext uri="{FF2B5EF4-FFF2-40B4-BE49-F238E27FC236}">
                  <a16:creationId xmlns:a16="http://schemas.microsoft.com/office/drawing/2014/main" id="{A91BE7DF-614E-8C94-1988-9F08AE9BCBC4}"/>
                </a:ext>
              </a:extLst>
            </p:cNvPr>
            <p:cNvSpPr/>
            <p:nvPr/>
          </p:nvSpPr>
          <p:spPr>
            <a:xfrm>
              <a:off x="4063369" y="846467"/>
              <a:ext cx="344129" cy="402566"/>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dirty="0"/>
            </a:p>
          </p:txBody>
        </p:sp>
        <p:sp>
          <p:nvSpPr>
            <p:cNvPr id="17" name="Arrow: Right 4">
              <a:extLst>
                <a:ext uri="{FF2B5EF4-FFF2-40B4-BE49-F238E27FC236}">
                  <a16:creationId xmlns:a16="http://schemas.microsoft.com/office/drawing/2014/main" id="{B96C5749-EBAD-ED92-CDA2-599B1FACCD9E}"/>
                </a:ext>
              </a:extLst>
            </p:cNvPr>
            <p:cNvSpPr txBox="1"/>
            <p:nvPr/>
          </p:nvSpPr>
          <p:spPr>
            <a:xfrm>
              <a:off x="4063369" y="926980"/>
              <a:ext cx="240890" cy="2415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p:txBody>
        </p:sp>
      </p:grpSp>
      <p:grpSp>
        <p:nvGrpSpPr>
          <p:cNvPr id="18" name="Group 17">
            <a:extLst>
              <a:ext uri="{FF2B5EF4-FFF2-40B4-BE49-F238E27FC236}">
                <a16:creationId xmlns:a16="http://schemas.microsoft.com/office/drawing/2014/main" id="{513E3C28-7B21-D179-39E3-CAA9C6C6DFF7}"/>
              </a:ext>
            </a:extLst>
          </p:cNvPr>
          <p:cNvGrpSpPr/>
          <p:nvPr/>
        </p:nvGrpSpPr>
        <p:grpSpPr>
          <a:xfrm rot="5400000">
            <a:off x="8542707" y="4789963"/>
            <a:ext cx="344129" cy="402566"/>
            <a:chOff x="4063369" y="846467"/>
            <a:chExt cx="344129" cy="402566"/>
          </a:xfrm>
        </p:grpSpPr>
        <p:sp>
          <p:nvSpPr>
            <p:cNvPr id="19" name="Arrow: Right 18">
              <a:extLst>
                <a:ext uri="{FF2B5EF4-FFF2-40B4-BE49-F238E27FC236}">
                  <a16:creationId xmlns:a16="http://schemas.microsoft.com/office/drawing/2014/main" id="{7DB7ACB8-63FB-5889-BC17-08A74CC2A2DF}"/>
                </a:ext>
              </a:extLst>
            </p:cNvPr>
            <p:cNvSpPr/>
            <p:nvPr/>
          </p:nvSpPr>
          <p:spPr>
            <a:xfrm>
              <a:off x="4063369" y="846467"/>
              <a:ext cx="344129" cy="402566"/>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dirty="0"/>
            </a:p>
          </p:txBody>
        </p:sp>
        <p:sp>
          <p:nvSpPr>
            <p:cNvPr id="20" name="Arrow: Right 4">
              <a:extLst>
                <a:ext uri="{FF2B5EF4-FFF2-40B4-BE49-F238E27FC236}">
                  <a16:creationId xmlns:a16="http://schemas.microsoft.com/office/drawing/2014/main" id="{CF2384D2-BCA1-3104-7BDF-F5FD6BAB8010}"/>
                </a:ext>
              </a:extLst>
            </p:cNvPr>
            <p:cNvSpPr txBox="1"/>
            <p:nvPr/>
          </p:nvSpPr>
          <p:spPr>
            <a:xfrm>
              <a:off x="4063369" y="926980"/>
              <a:ext cx="240890" cy="2415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p:txBody>
        </p:sp>
      </p:grpSp>
    </p:spTree>
    <p:extLst>
      <p:ext uri="{BB962C8B-B14F-4D97-AF65-F5344CB8AC3E}">
        <p14:creationId xmlns:p14="http://schemas.microsoft.com/office/powerpoint/2010/main" val="1138160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54120" y="533273"/>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10" name="Rectangle 9">
            <a:extLst>
              <a:ext uri="{FF2B5EF4-FFF2-40B4-BE49-F238E27FC236}">
                <a16:creationId xmlns:a16="http://schemas.microsoft.com/office/drawing/2014/main" id="{A63C6EBB-7208-13CA-99AC-A38C96CD2829}"/>
              </a:ext>
            </a:extLst>
          </p:cNvPr>
          <p:cNvSpPr/>
          <p:nvPr/>
        </p:nvSpPr>
        <p:spPr>
          <a:xfrm>
            <a:off x="820738" y="1476571"/>
            <a:ext cx="4837112" cy="3512427"/>
          </a:xfrm>
          <a:prstGeom prst="rect">
            <a:avLst/>
          </a:prstGeom>
          <a:solidFill>
            <a:schemeClr val="accent1"/>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algn="ctr">
              <a:spcBef>
                <a:spcPts val="600"/>
              </a:spcBef>
            </a:pPr>
            <a:endParaRPr lang="en-US" sz="1600" dirty="0">
              <a:solidFill>
                <a:schemeClr val="accent3">
                  <a:lumMod val="25000"/>
                </a:schemeClr>
              </a:solidFill>
              <a:latin typeface="Abadi"/>
            </a:endParaRPr>
          </a:p>
          <a:p>
            <a:pPr marL="0" marR="0" algn="ctr">
              <a:spcBef>
                <a:spcPts val="600"/>
              </a:spcBef>
            </a:pPr>
            <a:endParaRPr lang="en-US" sz="2400" dirty="0">
              <a:solidFill>
                <a:schemeClr val="accent3">
                  <a:lumMod val="25000"/>
                </a:schemeClr>
              </a:solidFill>
              <a:latin typeface="Abadi"/>
            </a:endParaRPr>
          </a:p>
          <a:p>
            <a:pPr marL="0" marR="0" algn="ctr">
              <a:spcBef>
                <a:spcPts val="600"/>
              </a:spcBef>
            </a:pPr>
            <a:r>
              <a:rPr lang="en-US" sz="2400" dirty="0">
                <a:solidFill>
                  <a:schemeClr val="bg1"/>
                </a:solidFill>
                <a:cs typeface="Arial" panose="020B0604020202020204" pitchFamily="34" charset="0"/>
              </a:rPr>
              <a:t>Wikipedia page: </a:t>
            </a:r>
          </a:p>
          <a:p>
            <a:pPr marL="0" marR="0" algn="ctr">
              <a:spcBef>
                <a:spcPts val="600"/>
              </a:spcBef>
            </a:pPr>
            <a:r>
              <a:rPr lang="en-US" sz="2400" dirty="0">
                <a:solidFill>
                  <a:schemeClr val="bg1"/>
                </a:solidFill>
                <a:cs typeface="Arial" panose="020B0604020202020204" pitchFamily="34" charset="0"/>
              </a:rPr>
              <a:t>“List of Falcon 9 and Falcon Heavy launches” </a:t>
            </a:r>
          </a:p>
          <a:p>
            <a:pPr marL="0" marR="0" algn="ctr">
              <a:lnSpc>
                <a:spcPts val="800"/>
              </a:lnSpc>
              <a:spcBef>
                <a:spcPts val="600"/>
              </a:spcBef>
            </a:pPr>
            <a:endParaRPr lang="en-US" sz="2000" dirty="0">
              <a:solidFill>
                <a:schemeClr val="bg1"/>
              </a:solidFill>
              <a:cs typeface="Arial" panose="020B0604020202020204" pitchFamily="34" charset="0"/>
            </a:endParaRPr>
          </a:p>
          <a:p>
            <a:pPr marL="0" marR="0" algn="ctr">
              <a:spcBef>
                <a:spcPts val="600"/>
              </a:spcBef>
            </a:pPr>
            <a:r>
              <a:rPr lang="en-US" sz="2000" kern="100" dirty="0">
                <a:ln w="0"/>
                <a:solidFill>
                  <a:schemeClr val="bg1"/>
                </a:solidFill>
                <a:ea typeface="Aptos" panose="020B0004020202020204" pitchFamily="34" charset="0"/>
                <a:cs typeface="Arial" panose="020B0604020202020204" pitchFamily="34" charset="0"/>
              </a:rPr>
              <a:t>Static URL</a:t>
            </a:r>
          </a:p>
          <a:p>
            <a:pPr marL="0" marR="0" algn="ctr">
              <a:spcBef>
                <a:spcPts val="600"/>
              </a:spcBef>
            </a:pPr>
            <a:r>
              <a:rPr lang="en-US" sz="1600" kern="100" dirty="0">
                <a:ln w="0"/>
                <a:solidFill>
                  <a:schemeClr val="bg1"/>
                </a:solidFill>
                <a:ea typeface="Aptos" panose="020B00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https://en.wikipedia.org/w/index.php?title=List_of_Falcon_9_and_Falcon_Heavy_launches&amp;oldid=1027686922</a:t>
            </a:r>
            <a:endParaRPr lang="en-US" sz="1600" kern="100" dirty="0">
              <a:ln w="0"/>
              <a:solidFill>
                <a:schemeClr val="bg1"/>
              </a:solidFill>
              <a:ea typeface="Aptos" panose="020B0004020202020204" pitchFamily="34" charset="0"/>
              <a:cs typeface="Arial" panose="020B0604020202020204" pitchFamily="34" charset="0"/>
            </a:endParaRPr>
          </a:p>
          <a:p>
            <a:pPr marL="0" marR="0" algn="ctr">
              <a:spcBef>
                <a:spcPts val="600"/>
              </a:spcBef>
            </a:pPr>
            <a:endParaRPr lang="en-US" sz="1600" kern="100" dirty="0">
              <a:ln w="0"/>
              <a:solidFill>
                <a:schemeClr val="tx1"/>
              </a:solidFill>
              <a:latin typeface="Arial" panose="020B0604020202020204" pitchFamily="34" charset="0"/>
              <a:ea typeface="Aptos" panose="020B0004020202020204" pitchFamily="34" charset="0"/>
              <a:cs typeface="Arial" panose="020B0604020202020204" pitchFamily="34" charset="0"/>
            </a:endParaRPr>
          </a:p>
          <a:p>
            <a:pPr marL="0" marR="0" algn="ctr">
              <a:spcBef>
                <a:spcPts val="600"/>
              </a:spcBef>
            </a:pPr>
            <a:endParaRPr lang="en-US" sz="1600" kern="100" dirty="0">
              <a:ln w="0"/>
              <a:solidFill>
                <a:schemeClr val="tx1"/>
              </a:solidFill>
              <a:effectLst>
                <a:outerShdw blurRad="38100" dist="19050" dir="2700000" algn="tl" rotWithShape="0">
                  <a:schemeClr val="dk1">
                    <a:alpha val="40000"/>
                  </a:schemeClr>
                </a:outerShdw>
              </a:effectLst>
              <a:latin typeface="Aptos" panose="020B0004020202020204" pitchFamily="34" charset="0"/>
              <a:ea typeface="Aptos" panose="020B0004020202020204" pitchFamily="34" charset="0"/>
              <a:cs typeface="Times New Roman" panose="02020603050405020304" pitchFamily="18" charset="0"/>
            </a:endParaRPr>
          </a:p>
        </p:txBody>
      </p:sp>
      <p:sp>
        <p:nvSpPr>
          <p:cNvPr id="34" name="Rectangle 33">
            <a:extLst>
              <a:ext uri="{FF2B5EF4-FFF2-40B4-BE49-F238E27FC236}">
                <a16:creationId xmlns:a16="http://schemas.microsoft.com/office/drawing/2014/main" id="{BD299FA1-4E32-25A1-4AC9-9A020224C4E9}"/>
              </a:ext>
            </a:extLst>
          </p:cNvPr>
          <p:cNvSpPr/>
          <p:nvPr/>
        </p:nvSpPr>
        <p:spPr>
          <a:xfrm>
            <a:off x="6437648" y="1476571"/>
            <a:ext cx="4671794" cy="797654"/>
          </a:xfrm>
          <a:prstGeom prst="rect">
            <a:avLst/>
          </a:prstGeom>
          <a:solidFill>
            <a:schemeClr val="accent1"/>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600" kern="100" dirty="0">
              <a:solidFill>
                <a:schemeClr val="tx1"/>
              </a:solidFill>
              <a:latin typeface="Arial" panose="020B0604020202020204" pitchFamily="34" charset="0"/>
              <a:ea typeface="Aptos" panose="020B0004020202020204" pitchFamily="34" charset="0"/>
              <a:cs typeface="Arial" panose="020B0604020202020204" pitchFamily="34" charset="0"/>
            </a:endParaRPr>
          </a:p>
          <a:p>
            <a:pPr algn="ctr"/>
            <a:r>
              <a:rPr lang="en-US" sz="1600" dirty="0">
                <a:solidFill>
                  <a:schemeClr val="bg1"/>
                </a:solidFill>
                <a:cs typeface="Arial" panose="020B0604020202020204" pitchFamily="34" charset="0"/>
              </a:rPr>
              <a:t>Obtain data with a get request:</a:t>
            </a:r>
            <a:endParaRPr lang="en-US" sz="1600" dirty="0">
              <a:ln w="0"/>
              <a:solidFill>
                <a:schemeClr val="bg1"/>
              </a:solidFill>
              <a:effectLst>
                <a:outerShdw blurRad="38100" dist="19050" dir="2700000" algn="tl" rotWithShape="0">
                  <a:schemeClr val="dk1">
                    <a:alpha val="40000"/>
                  </a:schemeClr>
                </a:outerShdw>
              </a:effectLst>
              <a:cs typeface="Arial" panose="020B0604020202020204" pitchFamily="34" charset="0"/>
            </a:endParaRPr>
          </a:p>
          <a:p>
            <a:pPr algn="ctr"/>
            <a:r>
              <a:rPr lang="en-US" sz="1600" dirty="0">
                <a:ln w="0"/>
                <a:solidFill>
                  <a:schemeClr val="bg1"/>
                </a:solidFill>
                <a:cs typeface="Arial" panose="020B0604020202020204" pitchFamily="34" charset="0"/>
              </a:rPr>
              <a:t>response = requests.get(Static_URL).text</a:t>
            </a:r>
          </a:p>
          <a:p>
            <a:pPr algn="ctr"/>
            <a:endParaRPr lang="en-US" dirty="0">
              <a:ln w="0"/>
              <a:solidFill>
                <a:schemeClr val="tx1"/>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65324020-0B5A-060C-981A-0DA3BE91456C}"/>
              </a:ext>
            </a:extLst>
          </p:cNvPr>
          <p:cNvSpPr/>
          <p:nvPr/>
        </p:nvSpPr>
        <p:spPr>
          <a:xfrm>
            <a:off x="6437648" y="2641503"/>
            <a:ext cx="4671794" cy="962309"/>
          </a:xfrm>
          <a:prstGeom prst="rect">
            <a:avLst/>
          </a:prstGeom>
          <a:solidFill>
            <a:schemeClr val="accent1"/>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600" dirty="0">
              <a:ln w="0"/>
              <a:solidFill>
                <a:schemeClr val="tx1"/>
              </a:solidFill>
              <a:effectLst>
                <a:outerShdw blurRad="38100" dist="19050" dir="2700000" algn="tl" rotWithShape="0">
                  <a:schemeClr val="dk1">
                    <a:alpha val="40000"/>
                  </a:schemeClr>
                </a:outerShdw>
              </a:effectLst>
            </a:endParaRPr>
          </a:p>
          <a:p>
            <a:pPr algn="ctr"/>
            <a:r>
              <a:rPr lang="en-US" sz="1600" dirty="0">
                <a:ln w="0"/>
                <a:solidFill>
                  <a:schemeClr val="bg1"/>
                </a:solidFill>
                <a:cs typeface="Arial" panose="020B0604020202020204" pitchFamily="34" charset="0"/>
              </a:rPr>
              <a:t>Use the Python BeautifulSoup package to create an object from the HTML response:</a:t>
            </a:r>
          </a:p>
          <a:p>
            <a:pPr algn="ctr"/>
            <a:r>
              <a:rPr lang="en-US" sz="1600" dirty="0">
                <a:ln w="0"/>
                <a:solidFill>
                  <a:schemeClr val="bg1"/>
                </a:solidFill>
                <a:cs typeface="Arial" panose="020B0604020202020204" pitchFamily="34" charset="0"/>
              </a:rPr>
              <a:t>soup = BeautifulSoup(response, 'html.parser’)</a:t>
            </a:r>
          </a:p>
          <a:p>
            <a:pPr algn="ctr"/>
            <a:endParaRPr lang="en-US" sz="1600" dirty="0">
              <a:ln w="0"/>
              <a:solidFill>
                <a:schemeClr val="tx1"/>
              </a:solidFill>
              <a:effectLst>
                <a:outerShdw blurRad="38100" dist="19050" dir="2700000" algn="tl" rotWithShape="0">
                  <a:schemeClr val="dk1">
                    <a:alpha val="40000"/>
                  </a:schemeClr>
                </a:outerShdw>
              </a:effectLst>
            </a:endParaRPr>
          </a:p>
        </p:txBody>
      </p:sp>
      <p:sp>
        <p:nvSpPr>
          <p:cNvPr id="36" name="Rectangle 35">
            <a:extLst>
              <a:ext uri="{FF2B5EF4-FFF2-40B4-BE49-F238E27FC236}">
                <a16:creationId xmlns:a16="http://schemas.microsoft.com/office/drawing/2014/main" id="{5658F3EC-2D86-C589-2DAC-6D09DADBAA65}"/>
              </a:ext>
            </a:extLst>
          </p:cNvPr>
          <p:cNvSpPr/>
          <p:nvPr/>
        </p:nvSpPr>
        <p:spPr>
          <a:xfrm>
            <a:off x="6437648" y="5183995"/>
            <a:ext cx="4666539" cy="866343"/>
          </a:xfrm>
          <a:prstGeom prst="rect">
            <a:avLst/>
          </a:prstGeom>
          <a:solidFill>
            <a:schemeClr val="accent1"/>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lnSpc>
                <a:spcPct val="100000"/>
              </a:lnSpc>
              <a:spcBef>
                <a:spcPts val="1400"/>
              </a:spcBef>
            </a:pPr>
            <a:r>
              <a:rPr lang="en-US" sz="1600" dirty="0">
                <a:ln w="0"/>
                <a:solidFill>
                  <a:schemeClr val="bg1"/>
                </a:solidFill>
                <a:cs typeface="Arial" panose="020B0604020202020204" pitchFamily="34" charset="0"/>
              </a:rPr>
              <a:t>Iterate through the &lt;th&gt; elements of the table and parse the raw data to convert it into a Pandas dataframe.</a:t>
            </a:r>
          </a:p>
        </p:txBody>
      </p:sp>
      <p:sp>
        <p:nvSpPr>
          <p:cNvPr id="2" name="Rectangle 1">
            <a:extLst>
              <a:ext uri="{FF2B5EF4-FFF2-40B4-BE49-F238E27FC236}">
                <a16:creationId xmlns:a16="http://schemas.microsoft.com/office/drawing/2014/main" id="{67A2ADDA-EC2B-8E8B-52B9-69CB777F2897}"/>
              </a:ext>
            </a:extLst>
          </p:cNvPr>
          <p:cNvSpPr/>
          <p:nvPr/>
        </p:nvSpPr>
        <p:spPr>
          <a:xfrm>
            <a:off x="6432393" y="3986265"/>
            <a:ext cx="4671794" cy="803931"/>
          </a:xfrm>
          <a:prstGeom prst="rect">
            <a:avLst/>
          </a:prstGeom>
          <a:solidFill>
            <a:schemeClr val="accent1"/>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kern="100" dirty="0">
                <a:solidFill>
                  <a:schemeClr val="bg1"/>
                </a:solidFill>
                <a:ea typeface="Aptos" panose="020B0004020202020204" pitchFamily="34" charset="0"/>
                <a:cs typeface="Arial" panose="020B0604020202020204" pitchFamily="34" charset="0"/>
              </a:rPr>
              <a:t>Find the HTML table with Falcon 9 records:</a:t>
            </a:r>
          </a:p>
          <a:p>
            <a:pPr algn="ctr"/>
            <a:r>
              <a:rPr lang="en-US" sz="1600" dirty="0">
                <a:ln w="0"/>
                <a:solidFill>
                  <a:schemeClr val="bg1"/>
                </a:solidFill>
                <a:cs typeface="Arial" panose="020B0604020202020204" pitchFamily="34" charset="0"/>
              </a:rPr>
              <a:t>html_tables = soup.find_all(‘table’)</a:t>
            </a:r>
          </a:p>
        </p:txBody>
      </p:sp>
      <p:sp>
        <p:nvSpPr>
          <p:cNvPr id="11" name="TextBox 10">
            <a:extLst>
              <a:ext uri="{FF2B5EF4-FFF2-40B4-BE49-F238E27FC236}">
                <a16:creationId xmlns:a16="http://schemas.microsoft.com/office/drawing/2014/main" id="{9D7C55B8-696F-7E79-BF03-8419B603C2DF}"/>
              </a:ext>
            </a:extLst>
          </p:cNvPr>
          <p:cNvSpPr txBox="1"/>
          <p:nvPr/>
        </p:nvSpPr>
        <p:spPr>
          <a:xfrm>
            <a:off x="751327" y="5930481"/>
            <a:ext cx="10535692" cy="769441"/>
          </a:xfrm>
          <a:prstGeom prst="rect">
            <a:avLst/>
          </a:prstGeom>
          <a:noFill/>
        </p:spPr>
        <p:txBody>
          <a:bodyPr wrap="square" rtlCol="0">
            <a:spAutoFit/>
          </a:bodyPr>
          <a:lstStyle/>
          <a:p>
            <a:r>
              <a:rPr lang="en-US" sz="1600" dirty="0">
                <a:solidFill>
                  <a:schemeClr val="accent3">
                    <a:lumMod val="25000"/>
                  </a:schemeClr>
                </a:solidFill>
                <a:latin typeface="Abadi" panose="020B0604020104020204" pitchFamily="34" charset="0"/>
              </a:rPr>
              <a:t>Notebook GitHub URL:</a:t>
            </a:r>
          </a:p>
          <a:p>
            <a:r>
              <a:rPr lang="en-US" sz="1400" dirty="0">
                <a:solidFill>
                  <a:schemeClr val="accent3">
                    <a:lumMod val="25000"/>
                  </a:schemeClr>
                </a:solidFill>
                <a:latin typeface="Abadi" panose="020B0604020104020204" pitchFamily="34" charset="0"/>
                <a:hlinkClick r:id="rId5"/>
              </a:rPr>
              <a:t>https://github.com/elgels/IBM-Data-Science-Capstone/blob/17f3530a5a715101dbb1f5309a8ada631a619b5e/Webscraping%20Records%20from%20Wikipedia.ipynb</a:t>
            </a:r>
            <a:endParaRPr lang="en-US" sz="1400" dirty="0">
              <a:solidFill>
                <a:schemeClr val="accent3">
                  <a:lumMod val="25000"/>
                </a:schemeClr>
              </a:solidFill>
              <a:latin typeface="Abadi" panose="020B0604020104020204" pitchFamily="34" charset="0"/>
            </a:endParaRPr>
          </a:p>
        </p:txBody>
      </p:sp>
      <p:grpSp>
        <p:nvGrpSpPr>
          <p:cNvPr id="3" name="Group 2">
            <a:extLst>
              <a:ext uri="{FF2B5EF4-FFF2-40B4-BE49-F238E27FC236}">
                <a16:creationId xmlns:a16="http://schemas.microsoft.com/office/drawing/2014/main" id="{A7A9479E-5D1D-1E78-1CC6-F7011391BDC6}"/>
              </a:ext>
            </a:extLst>
          </p:cNvPr>
          <p:cNvGrpSpPr/>
          <p:nvPr/>
        </p:nvGrpSpPr>
        <p:grpSpPr>
          <a:xfrm>
            <a:off x="5667374" y="1502285"/>
            <a:ext cx="779799" cy="797654"/>
            <a:chOff x="6335923" y="846467"/>
            <a:chExt cx="344129" cy="402566"/>
          </a:xfrm>
        </p:grpSpPr>
        <p:sp>
          <p:nvSpPr>
            <p:cNvPr id="5" name="Arrow: Right 4">
              <a:extLst>
                <a:ext uri="{FF2B5EF4-FFF2-40B4-BE49-F238E27FC236}">
                  <a16:creationId xmlns:a16="http://schemas.microsoft.com/office/drawing/2014/main" id="{4CDF9981-9A81-3BB4-FB57-0328432ABBB8}"/>
                </a:ext>
              </a:extLst>
            </p:cNvPr>
            <p:cNvSpPr/>
            <p:nvPr/>
          </p:nvSpPr>
          <p:spPr>
            <a:xfrm>
              <a:off x="6335923" y="846467"/>
              <a:ext cx="344129" cy="402566"/>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dirty="0"/>
            </a:p>
          </p:txBody>
        </p:sp>
        <p:sp>
          <p:nvSpPr>
            <p:cNvPr id="7" name="Arrow: Right 4">
              <a:extLst>
                <a:ext uri="{FF2B5EF4-FFF2-40B4-BE49-F238E27FC236}">
                  <a16:creationId xmlns:a16="http://schemas.microsoft.com/office/drawing/2014/main" id="{A726B913-E4FE-94C6-06B6-617AB552DD9A}"/>
                </a:ext>
              </a:extLst>
            </p:cNvPr>
            <p:cNvSpPr txBox="1"/>
            <p:nvPr/>
          </p:nvSpPr>
          <p:spPr>
            <a:xfrm>
              <a:off x="6335923" y="926980"/>
              <a:ext cx="240890" cy="2415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p:txBody>
        </p:sp>
      </p:grpSp>
      <p:grpSp>
        <p:nvGrpSpPr>
          <p:cNvPr id="12" name="Group 11">
            <a:extLst>
              <a:ext uri="{FF2B5EF4-FFF2-40B4-BE49-F238E27FC236}">
                <a16:creationId xmlns:a16="http://schemas.microsoft.com/office/drawing/2014/main" id="{04A425CB-D14A-6BA5-CB18-C6AA0EE98E48}"/>
              </a:ext>
            </a:extLst>
          </p:cNvPr>
          <p:cNvGrpSpPr/>
          <p:nvPr/>
        </p:nvGrpSpPr>
        <p:grpSpPr>
          <a:xfrm rot="5400000">
            <a:off x="8542707" y="4777857"/>
            <a:ext cx="344129" cy="402566"/>
            <a:chOff x="4063369" y="846467"/>
            <a:chExt cx="344129" cy="402566"/>
          </a:xfrm>
        </p:grpSpPr>
        <p:sp>
          <p:nvSpPr>
            <p:cNvPr id="13" name="Arrow: Right 12">
              <a:extLst>
                <a:ext uri="{FF2B5EF4-FFF2-40B4-BE49-F238E27FC236}">
                  <a16:creationId xmlns:a16="http://schemas.microsoft.com/office/drawing/2014/main" id="{C7FB6A2E-C524-5DA6-739E-F5744C0CBE70}"/>
                </a:ext>
              </a:extLst>
            </p:cNvPr>
            <p:cNvSpPr/>
            <p:nvPr/>
          </p:nvSpPr>
          <p:spPr>
            <a:xfrm>
              <a:off x="4063369" y="846467"/>
              <a:ext cx="344129" cy="402566"/>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dirty="0"/>
            </a:p>
          </p:txBody>
        </p:sp>
        <p:sp>
          <p:nvSpPr>
            <p:cNvPr id="14" name="Arrow: Right 4">
              <a:extLst>
                <a:ext uri="{FF2B5EF4-FFF2-40B4-BE49-F238E27FC236}">
                  <a16:creationId xmlns:a16="http://schemas.microsoft.com/office/drawing/2014/main" id="{CF74589E-DDC1-FE33-143A-4D50C6551A0C}"/>
                </a:ext>
              </a:extLst>
            </p:cNvPr>
            <p:cNvSpPr txBox="1"/>
            <p:nvPr/>
          </p:nvSpPr>
          <p:spPr>
            <a:xfrm>
              <a:off x="4063369" y="926980"/>
              <a:ext cx="240890" cy="2415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p:txBody>
        </p:sp>
      </p:grpSp>
      <p:grpSp>
        <p:nvGrpSpPr>
          <p:cNvPr id="15" name="Group 14">
            <a:extLst>
              <a:ext uri="{FF2B5EF4-FFF2-40B4-BE49-F238E27FC236}">
                <a16:creationId xmlns:a16="http://schemas.microsoft.com/office/drawing/2014/main" id="{12B8176B-F7FE-8CFB-CA6F-FB414865307E}"/>
              </a:ext>
            </a:extLst>
          </p:cNvPr>
          <p:cNvGrpSpPr/>
          <p:nvPr/>
        </p:nvGrpSpPr>
        <p:grpSpPr>
          <a:xfrm rot="5400000">
            <a:off x="8542707" y="3589699"/>
            <a:ext cx="344129" cy="402566"/>
            <a:chOff x="4063369" y="846467"/>
            <a:chExt cx="344129" cy="402566"/>
          </a:xfrm>
        </p:grpSpPr>
        <p:sp>
          <p:nvSpPr>
            <p:cNvPr id="16" name="Arrow: Right 15">
              <a:extLst>
                <a:ext uri="{FF2B5EF4-FFF2-40B4-BE49-F238E27FC236}">
                  <a16:creationId xmlns:a16="http://schemas.microsoft.com/office/drawing/2014/main" id="{2CAEF67D-36F1-E686-408A-1FEBC3B86B00}"/>
                </a:ext>
              </a:extLst>
            </p:cNvPr>
            <p:cNvSpPr/>
            <p:nvPr/>
          </p:nvSpPr>
          <p:spPr>
            <a:xfrm>
              <a:off x="4063369" y="846467"/>
              <a:ext cx="344129" cy="402566"/>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dirty="0"/>
            </a:p>
          </p:txBody>
        </p:sp>
        <p:sp>
          <p:nvSpPr>
            <p:cNvPr id="17" name="Arrow: Right 4">
              <a:extLst>
                <a:ext uri="{FF2B5EF4-FFF2-40B4-BE49-F238E27FC236}">
                  <a16:creationId xmlns:a16="http://schemas.microsoft.com/office/drawing/2014/main" id="{071F849C-2B88-D3F3-433B-F6F4586B0B9B}"/>
                </a:ext>
              </a:extLst>
            </p:cNvPr>
            <p:cNvSpPr txBox="1"/>
            <p:nvPr/>
          </p:nvSpPr>
          <p:spPr>
            <a:xfrm>
              <a:off x="4063369" y="926980"/>
              <a:ext cx="240890" cy="2415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p:txBody>
        </p:sp>
      </p:grpSp>
      <p:grpSp>
        <p:nvGrpSpPr>
          <p:cNvPr id="18" name="Group 17">
            <a:extLst>
              <a:ext uri="{FF2B5EF4-FFF2-40B4-BE49-F238E27FC236}">
                <a16:creationId xmlns:a16="http://schemas.microsoft.com/office/drawing/2014/main" id="{3E3BF018-EAEE-A7DA-E539-7E25DB1EFC20}"/>
              </a:ext>
            </a:extLst>
          </p:cNvPr>
          <p:cNvGrpSpPr/>
          <p:nvPr/>
        </p:nvGrpSpPr>
        <p:grpSpPr>
          <a:xfrm rot="5400000">
            <a:off x="8542707" y="2264784"/>
            <a:ext cx="344129" cy="402566"/>
            <a:chOff x="4063369" y="846467"/>
            <a:chExt cx="344129" cy="402566"/>
          </a:xfrm>
        </p:grpSpPr>
        <p:sp>
          <p:nvSpPr>
            <p:cNvPr id="19" name="Arrow: Right 18">
              <a:extLst>
                <a:ext uri="{FF2B5EF4-FFF2-40B4-BE49-F238E27FC236}">
                  <a16:creationId xmlns:a16="http://schemas.microsoft.com/office/drawing/2014/main" id="{A182BBC7-6797-ECE0-79E0-5DEC36FA6D0D}"/>
                </a:ext>
              </a:extLst>
            </p:cNvPr>
            <p:cNvSpPr/>
            <p:nvPr/>
          </p:nvSpPr>
          <p:spPr>
            <a:xfrm>
              <a:off x="4063369" y="846467"/>
              <a:ext cx="344129" cy="402566"/>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dirty="0"/>
            </a:p>
          </p:txBody>
        </p:sp>
        <p:sp>
          <p:nvSpPr>
            <p:cNvPr id="20" name="Arrow: Right 4">
              <a:extLst>
                <a:ext uri="{FF2B5EF4-FFF2-40B4-BE49-F238E27FC236}">
                  <a16:creationId xmlns:a16="http://schemas.microsoft.com/office/drawing/2014/main" id="{8D728C99-8FC5-494C-8332-AF4E9820F76C}"/>
                </a:ext>
              </a:extLst>
            </p:cNvPr>
            <p:cNvSpPr txBox="1"/>
            <p:nvPr/>
          </p:nvSpPr>
          <p:spPr>
            <a:xfrm>
              <a:off x="4063369" y="926980"/>
              <a:ext cx="240890" cy="2415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p:txBody>
        </p:sp>
      </p:grpSp>
    </p:spTree>
    <p:extLst>
      <p:ext uri="{BB962C8B-B14F-4D97-AF65-F5344CB8AC3E}">
        <p14:creationId xmlns:p14="http://schemas.microsoft.com/office/powerpoint/2010/main" val="2346988707"/>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f80a141d-92ca-4d3d-9308-f7e7b1d44ce8"/>
    <ds:schemaRef ds:uri="155be751-a274-42e8-93fb-f39d3b9bccc8"/>
    <ds:schemaRef ds:uri="http://purl.org/dc/elements/1.1/"/>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2861</TotalTime>
  <Words>5653</Words>
  <Application>Microsoft Office PowerPoint</Application>
  <PresentationFormat>Widescreen</PresentationFormat>
  <Paragraphs>578</Paragraphs>
  <Slides>58</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58</vt:i4>
      </vt:variant>
    </vt:vector>
  </HeadingPairs>
  <TitlesOfParts>
    <vt:vector size="66" baseType="lpstr">
      <vt:lpstr>Abadi</vt:lpstr>
      <vt:lpstr>Aptos</vt:lpstr>
      <vt:lpstr>Arial</vt:lpstr>
      <vt:lpstr>Calibri</vt:lpstr>
      <vt:lpstr>Courier New</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Elizabeth Gels</cp:lastModifiedBy>
  <cp:revision>200</cp:revision>
  <dcterms:created xsi:type="dcterms:W3CDTF">2021-04-29T18:58:34Z</dcterms:created>
  <dcterms:modified xsi:type="dcterms:W3CDTF">2024-04-29T17:51:31Z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